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6"/>
  </p:notesMasterIdLst>
  <p:sldIdLst>
    <p:sldId id="256" r:id="rId2"/>
    <p:sldId id="257" r:id="rId3"/>
    <p:sldId id="258" r:id="rId4"/>
    <p:sldId id="259" r:id="rId5"/>
    <p:sldId id="260" r:id="rId6"/>
    <p:sldId id="261" r:id="rId7"/>
    <p:sldId id="263" r:id="rId8"/>
    <p:sldId id="262" r:id="rId9"/>
    <p:sldId id="264" r:id="rId10"/>
    <p:sldId id="265" r:id="rId11"/>
    <p:sldId id="266" r:id="rId12"/>
    <p:sldId id="267" r:id="rId13"/>
    <p:sldId id="268" r:id="rId14"/>
    <p:sldId id="269"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86044" autoAdjust="0"/>
  </p:normalViewPr>
  <p:slideViewPr>
    <p:cSldViewPr snapToGrid="0">
      <p:cViewPr varScale="1">
        <p:scale>
          <a:sx n="79" d="100"/>
          <a:sy n="79" d="100"/>
        </p:scale>
        <p:origin x="120" y="2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tif>
</file>

<file path=ppt/media/image10.jpg>
</file>

<file path=ppt/media/image11.jpeg>
</file>

<file path=ppt/media/image12.jpeg>
</file>

<file path=ppt/media/image13.jpeg>
</file>

<file path=ppt/media/image2.PNG>
</file>

<file path=ppt/media/image3.PNG>
</file>

<file path=ppt/media/image4.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289841D-BD38-4095-A53B-37F52657DE96}" type="datetimeFigureOut">
              <a:rPr lang="zh-CN" altLang="en-US" smtClean="0"/>
              <a:t>2017/2/22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7102FDE-88FD-4CD2-B8FB-7CD8790161EE}" type="slidenum">
              <a:rPr lang="zh-CN" altLang="en-US" smtClean="0"/>
              <a:t>‹#›</a:t>
            </a:fld>
            <a:endParaRPr lang="zh-CN" altLang="en-US"/>
          </a:p>
        </p:txBody>
      </p:sp>
    </p:spTree>
    <p:extLst>
      <p:ext uri="{BB962C8B-B14F-4D97-AF65-F5344CB8AC3E}">
        <p14:creationId xmlns:p14="http://schemas.microsoft.com/office/powerpoint/2010/main" val="38193845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7102FDE-88FD-4CD2-B8FB-7CD8790161EE}" type="slidenum">
              <a:rPr lang="zh-CN" altLang="en-US" smtClean="0"/>
              <a:t>2</a:t>
            </a:fld>
            <a:endParaRPr lang="zh-CN" altLang="en-US"/>
          </a:p>
        </p:txBody>
      </p:sp>
    </p:spTree>
    <p:extLst>
      <p:ext uri="{BB962C8B-B14F-4D97-AF65-F5344CB8AC3E}">
        <p14:creationId xmlns:p14="http://schemas.microsoft.com/office/powerpoint/2010/main" val="17883970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SAF</a:t>
            </a:r>
          </a:p>
          <a:p>
            <a:r>
              <a:rPr lang="en-US" altLang="zh-CN" dirty="0" smtClean="0"/>
              <a:t>SMF </a:t>
            </a:r>
            <a:r>
              <a:rPr lang="zh-CN" altLang="en-US" dirty="0" smtClean="0"/>
              <a:t>极有可能什么都做不了</a:t>
            </a:r>
            <a:endParaRPr lang="en-US" altLang="zh-CN" dirty="0" smtClean="0"/>
          </a:p>
          <a:p>
            <a:endParaRPr lang="en-US" altLang="zh-CN" dirty="0" smtClean="0"/>
          </a:p>
          <a:p>
            <a:r>
              <a:rPr lang="en-US" altLang="zh-CN" dirty="0" smtClean="0"/>
              <a:t>AMF </a:t>
            </a:r>
            <a:r>
              <a:rPr lang="zh-CN" altLang="en-US" dirty="0" smtClean="0"/>
              <a:t>可扩大最大可到</a:t>
            </a:r>
            <a:r>
              <a:rPr lang="en-US" altLang="zh-CN" dirty="0" err="1" smtClean="0"/>
              <a:t>maxsize</a:t>
            </a:r>
            <a:endParaRPr lang="en-US" altLang="zh-CN" dirty="0" smtClean="0"/>
          </a:p>
          <a:p>
            <a:r>
              <a:rPr lang="zh-CN" altLang="en-US" dirty="0" smtClean="0"/>
              <a:t>无噪声检测</a:t>
            </a:r>
            <a:endParaRPr lang="zh-CN" altLang="en-US" dirty="0"/>
          </a:p>
        </p:txBody>
      </p:sp>
      <p:sp>
        <p:nvSpPr>
          <p:cNvPr id="4" name="灯片编号占位符 3"/>
          <p:cNvSpPr>
            <a:spLocks noGrp="1"/>
          </p:cNvSpPr>
          <p:nvPr>
            <p:ph type="sldNum" sz="quarter" idx="10"/>
          </p:nvPr>
        </p:nvSpPr>
        <p:spPr/>
        <p:txBody>
          <a:bodyPr/>
          <a:lstStyle/>
          <a:p>
            <a:fld id="{47102FDE-88FD-4CD2-B8FB-7CD8790161EE}" type="slidenum">
              <a:rPr lang="zh-CN" altLang="en-US" smtClean="0"/>
              <a:t>3</a:t>
            </a:fld>
            <a:endParaRPr lang="zh-CN" altLang="en-US"/>
          </a:p>
        </p:txBody>
      </p:sp>
    </p:spTree>
    <p:extLst>
      <p:ext uri="{BB962C8B-B14F-4D97-AF65-F5344CB8AC3E}">
        <p14:creationId xmlns:p14="http://schemas.microsoft.com/office/powerpoint/2010/main" val="20800377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A </a:t>
            </a:r>
            <a:r>
              <a:rPr lang="zh-CN" altLang="en-US" dirty="0" smtClean="0"/>
              <a:t>原图</a:t>
            </a:r>
            <a:endParaRPr lang="en-US" altLang="zh-CN" dirty="0" smtClean="0"/>
          </a:p>
          <a:p>
            <a:r>
              <a:rPr lang="en-US" altLang="zh-CN" dirty="0" smtClean="0"/>
              <a:t>B </a:t>
            </a:r>
            <a:r>
              <a:rPr lang="zh-CN" altLang="en-US" dirty="0" smtClean="0"/>
              <a:t>噪声图</a:t>
            </a:r>
            <a:endParaRPr lang="en-US" altLang="zh-CN" dirty="0" smtClean="0"/>
          </a:p>
          <a:p>
            <a:r>
              <a:rPr lang="en-US" altLang="zh-CN" dirty="0" smtClean="0"/>
              <a:t>C SAF standard average filter</a:t>
            </a:r>
          </a:p>
          <a:p>
            <a:r>
              <a:rPr lang="en-US" altLang="zh-CN" dirty="0" smtClean="0"/>
              <a:t>D SMF standard Median Filter</a:t>
            </a:r>
          </a:p>
          <a:p>
            <a:r>
              <a:rPr lang="en-US" altLang="zh-CN" dirty="0" smtClean="0"/>
              <a:t>E AMF Adaptive Median Filter</a:t>
            </a:r>
          </a:p>
          <a:p>
            <a:r>
              <a:rPr lang="en-US" altLang="zh-CN" dirty="0" smtClean="0"/>
              <a:t>F PA</a:t>
            </a:r>
            <a:endParaRPr lang="zh-CN" altLang="en-US" dirty="0"/>
          </a:p>
        </p:txBody>
      </p:sp>
      <p:sp>
        <p:nvSpPr>
          <p:cNvPr id="4" name="灯片编号占位符 3"/>
          <p:cNvSpPr>
            <a:spLocks noGrp="1"/>
          </p:cNvSpPr>
          <p:nvPr>
            <p:ph type="sldNum" sz="quarter" idx="10"/>
          </p:nvPr>
        </p:nvSpPr>
        <p:spPr/>
        <p:txBody>
          <a:bodyPr/>
          <a:lstStyle/>
          <a:p>
            <a:fld id="{47102FDE-88FD-4CD2-B8FB-7CD8790161EE}" type="slidenum">
              <a:rPr lang="zh-CN" altLang="en-US" smtClean="0"/>
              <a:t>6</a:t>
            </a:fld>
            <a:endParaRPr lang="zh-CN" altLang="en-US"/>
          </a:p>
        </p:txBody>
      </p:sp>
    </p:spTree>
    <p:extLst>
      <p:ext uri="{BB962C8B-B14F-4D97-AF65-F5344CB8AC3E}">
        <p14:creationId xmlns:p14="http://schemas.microsoft.com/office/powerpoint/2010/main" val="3437852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SSIM Structural Similarity</a:t>
            </a:r>
          </a:p>
          <a:p>
            <a:r>
              <a:rPr lang="en-US" altLang="zh-CN" dirty="0" smtClean="0"/>
              <a:t>FSIM Feature</a:t>
            </a:r>
            <a:r>
              <a:rPr lang="en-US" altLang="zh-CN" baseline="0" dirty="0" smtClean="0"/>
              <a:t> S</a:t>
            </a:r>
            <a:r>
              <a:rPr lang="en-US" altLang="zh-CN" dirty="0" smtClean="0"/>
              <a:t>imilarity </a:t>
            </a:r>
          </a:p>
          <a:p>
            <a:r>
              <a:rPr lang="en-US" altLang="zh-CN" dirty="0" smtClean="0"/>
              <a:t>HD </a:t>
            </a:r>
            <a:r>
              <a:rPr lang="zh-CN" altLang="en-US" dirty="0" smtClean="0"/>
              <a:t>直方图距离 直接衡量相似度</a:t>
            </a:r>
            <a:endParaRPr lang="zh-CN" altLang="en-US" dirty="0"/>
          </a:p>
        </p:txBody>
      </p:sp>
      <p:sp>
        <p:nvSpPr>
          <p:cNvPr id="4" name="灯片编号占位符 3"/>
          <p:cNvSpPr>
            <a:spLocks noGrp="1"/>
          </p:cNvSpPr>
          <p:nvPr>
            <p:ph type="sldNum" sz="quarter" idx="10"/>
          </p:nvPr>
        </p:nvSpPr>
        <p:spPr/>
        <p:txBody>
          <a:bodyPr/>
          <a:lstStyle/>
          <a:p>
            <a:fld id="{47102FDE-88FD-4CD2-B8FB-7CD8790161EE}" type="slidenum">
              <a:rPr lang="zh-CN" altLang="en-US" smtClean="0"/>
              <a:t>9</a:t>
            </a:fld>
            <a:endParaRPr lang="zh-CN" altLang="en-US"/>
          </a:p>
        </p:txBody>
      </p:sp>
    </p:spTree>
    <p:extLst>
      <p:ext uri="{BB962C8B-B14F-4D97-AF65-F5344CB8AC3E}">
        <p14:creationId xmlns:p14="http://schemas.microsoft.com/office/powerpoint/2010/main" val="14350120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横向，相同指标，不同算法</a:t>
            </a:r>
            <a:endParaRPr lang="en-US" altLang="zh-CN" dirty="0" smtClean="0"/>
          </a:p>
          <a:p>
            <a:r>
              <a:rPr lang="zh-CN" altLang="en-US" dirty="0" smtClean="0"/>
              <a:t>纵向，相同算法，不同指标</a:t>
            </a:r>
            <a:endParaRPr lang="zh-CN" altLang="en-US" dirty="0"/>
          </a:p>
        </p:txBody>
      </p:sp>
      <p:sp>
        <p:nvSpPr>
          <p:cNvPr id="4" name="灯片编号占位符 3"/>
          <p:cNvSpPr>
            <a:spLocks noGrp="1"/>
          </p:cNvSpPr>
          <p:nvPr>
            <p:ph type="sldNum" sz="quarter" idx="10"/>
          </p:nvPr>
        </p:nvSpPr>
        <p:spPr/>
        <p:txBody>
          <a:bodyPr/>
          <a:lstStyle/>
          <a:p>
            <a:fld id="{47102FDE-88FD-4CD2-B8FB-7CD8790161EE}" type="slidenum">
              <a:rPr lang="zh-CN" altLang="en-US" smtClean="0"/>
              <a:t>10</a:t>
            </a:fld>
            <a:endParaRPr lang="zh-CN" altLang="en-US"/>
          </a:p>
        </p:txBody>
      </p:sp>
    </p:spTree>
    <p:extLst>
      <p:ext uri="{BB962C8B-B14F-4D97-AF65-F5344CB8AC3E}">
        <p14:creationId xmlns:p14="http://schemas.microsoft.com/office/powerpoint/2010/main" val="26897147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2/22/2017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标题和描述">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2/22/2017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带描述的引言">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zh-CN" altLang="en-US" smtClean="0"/>
              <a:t>单击此处编辑母版标题样式</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smtClean="0"/>
              <a:t>单击此处编辑母版文本样式</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2/22/2017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zh-CN" altLang="en-US" smtClean="0"/>
              <a:t>单击此处编辑母版标题样式</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zh-CN" altLang="en-US" smtClean="0"/>
              <a:t>单击此处编辑母版文本样式</a:t>
            </a:r>
          </a:p>
        </p:txBody>
      </p:sp>
      <p:sp>
        <p:nvSpPr>
          <p:cNvPr id="5" name="Date Placeholder 4"/>
          <p:cNvSpPr>
            <a:spLocks noGrp="1"/>
          </p:cNvSpPr>
          <p:nvPr>
            <p:ph type="dt" sz="half" idx="10"/>
          </p:nvPr>
        </p:nvSpPr>
        <p:spPr/>
        <p:txBody>
          <a:bodyPr/>
          <a:lstStyle/>
          <a:p>
            <a:fld id="{B61BEF0D-F0BB-DE4B-95CE-6DB70DBA9567}" type="datetimeFigureOut">
              <a:rPr lang="en-US" dirty="0"/>
              <a:pPr/>
              <a:t>2/22/2017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引言名片">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zh-CN" altLang="en-US" smtClean="0"/>
              <a:t>单击此处编辑母版标题样式</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smtClean="0"/>
              <a:t>单击此处编辑母版文本样式</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zh-CN" altLang="en-US" smtClean="0"/>
              <a:t>单击此处编辑母版文本样式</a:t>
            </a:r>
          </a:p>
        </p:txBody>
      </p:sp>
      <p:sp>
        <p:nvSpPr>
          <p:cNvPr id="5" name="Date Placeholder 4"/>
          <p:cNvSpPr>
            <a:spLocks noGrp="1"/>
          </p:cNvSpPr>
          <p:nvPr>
            <p:ph type="dt" sz="half" idx="10"/>
          </p:nvPr>
        </p:nvSpPr>
        <p:spPr/>
        <p:txBody>
          <a:bodyPr/>
          <a:lstStyle/>
          <a:p>
            <a:fld id="{B61BEF0D-F0BB-DE4B-95CE-6DB70DBA9567}" type="datetimeFigureOut">
              <a:rPr lang="en-US" dirty="0"/>
              <a:pPr/>
              <a:t>2/22/2017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真或假">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zh-CN" altLang="en-US" smtClean="0"/>
              <a:t>单击此处编辑母版标题样式</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smtClean="0"/>
              <a:t>单击此处编辑母版文本样式</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zh-CN" altLang="en-US" smtClean="0"/>
              <a:t>单击此处编辑母版文本样式</a:t>
            </a:r>
          </a:p>
        </p:txBody>
      </p:sp>
      <p:sp>
        <p:nvSpPr>
          <p:cNvPr id="5" name="Date Placeholder 4"/>
          <p:cNvSpPr>
            <a:spLocks noGrp="1"/>
          </p:cNvSpPr>
          <p:nvPr>
            <p:ph type="dt" sz="half" idx="10"/>
          </p:nvPr>
        </p:nvSpPr>
        <p:spPr/>
        <p:txBody>
          <a:bodyPr/>
          <a:lstStyle/>
          <a:p>
            <a:fld id="{B61BEF0D-F0BB-DE4B-95CE-6DB70DBA9567}" type="datetimeFigureOut">
              <a:rPr lang="en-US" dirty="0"/>
              <a:pPr/>
              <a:t>2/22/2017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ancho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2/22/2017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2/22/2017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2/22/2017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2/22/2017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2/22/2017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2/22/2017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2/22/2017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2/22/2017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zh-CN" altLang="en-US" smtClean="0"/>
              <a:t>单击此处编辑母版标题样式</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B61BEF0D-F0BB-DE4B-95CE-6DB70DBA9567}" type="datetimeFigureOut">
              <a:rPr lang="en-US" dirty="0"/>
              <a:pPr/>
              <a:t>2/22/2017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B61BEF0D-F0BB-DE4B-95CE-6DB70DBA9567}" type="datetimeFigureOut">
              <a:rPr lang="en-US" dirty="0"/>
              <a:pPr/>
              <a:t>2/22/2017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2/22/2017</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6.xml"/><Relationship Id="rId4" Type="http://schemas.openxmlformats.org/officeDocument/2006/relationships/image" Target="../media/image13.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image" Target="../media/image7.jpg"/><Relationship Id="rId1" Type="http://schemas.openxmlformats.org/officeDocument/2006/relationships/slideLayout" Target="../slideLayouts/slideLayout2.xml"/><Relationship Id="rId4" Type="http://schemas.openxmlformats.org/officeDocument/2006/relationships/image" Target="../media/image8.jpg"/></Relationships>
</file>

<file path=ppt/slides/_rels/slide8.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image" Target="../media/image9.jpg"/><Relationship Id="rId1" Type="http://schemas.openxmlformats.org/officeDocument/2006/relationships/slideLayout" Target="../slideLayouts/slideLayout2.xml"/><Relationship Id="rId4" Type="http://schemas.openxmlformats.org/officeDocument/2006/relationships/image" Target="../media/image10.jp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2589213" y="3791465"/>
            <a:ext cx="8915399" cy="2262781"/>
          </a:xfrm>
        </p:spPr>
        <p:txBody>
          <a:bodyPr>
            <a:normAutofit fontScale="90000"/>
          </a:bodyPr>
          <a:lstStyle/>
          <a:p>
            <a:r>
              <a:rPr lang="zh-CN" altLang="zh-CN" b="1" dirty="0"/>
              <a:t>去除灰度图像高密度椒盐</a:t>
            </a:r>
            <a:r>
              <a:rPr lang="zh-CN" altLang="zh-CN" b="1" dirty="0" smtClean="0"/>
              <a:t>噪声算法</a:t>
            </a:r>
            <a:r>
              <a:rPr lang="zh-CN" altLang="zh-CN" b="1" dirty="0"/>
              <a:t>研究</a:t>
            </a:r>
            <a:r>
              <a:rPr lang="zh-CN" altLang="zh-CN" dirty="0"/>
              <a:t/>
            </a:r>
            <a:br>
              <a:rPr lang="zh-CN" altLang="zh-CN" dirty="0"/>
            </a:br>
            <a:r>
              <a:rPr lang="en-US" altLang="zh-CN" b="1" dirty="0"/>
              <a:t/>
            </a:r>
            <a:br>
              <a:rPr lang="en-US" altLang="zh-CN" b="1" dirty="0"/>
            </a:br>
            <a:endParaRPr lang="zh-CN" altLang="en-US" dirty="0"/>
          </a:p>
        </p:txBody>
      </p:sp>
      <p:sp>
        <p:nvSpPr>
          <p:cNvPr id="3" name="副标题 2"/>
          <p:cNvSpPr>
            <a:spLocks noGrp="1"/>
          </p:cNvSpPr>
          <p:nvPr>
            <p:ph type="subTitle" idx="1"/>
          </p:nvPr>
        </p:nvSpPr>
        <p:spPr/>
        <p:txBody>
          <a:bodyPr/>
          <a:lstStyle/>
          <a:p>
            <a:r>
              <a:rPr lang="en-US" altLang="zh-CN" dirty="0" smtClean="0"/>
              <a:t>14061059 </a:t>
            </a:r>
            <a:r>
              <a:rPr lang="zh-CN" altLang="en-US" dirty="0" smtClean="0"/>
              <a:t>王思琪</a:t>
            </a:r>
            <a:endParaRPr lang="en-US" altLang="zh-CN" dirty="0" smtClean="0"/>
          </a:p>
          <a:p>
            <a:r>
              <a:rPr lang="en-US" altLang="zh-CN" dirty="0" smtClean="0"/>
              <a:t>14061053 </a:t>
            </a:r>
            <a:r>
              <a:rPr lang="zh-CN" altLang="en-US" dirty="0" smtClean="0"/>
              <a:t>岳桐宇</a:t>
            </a:r>
            <a:endParaRPr lang="zh-CN" altLang="en-US" dirty="0"/>
          </a:p>
        </p:txBody>
      </p:sp>
    </p:spTree>
    <p:extLst>
      <p:ext uri="{BB962C8B-B14F-4D97-AF65-F5344CB8AC3E}">
        <p14:creationId xmlns:p14="http://schemas.microsoft.com/office/powerpoint/2010/main" val="246896163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4. </a:t>
            </a:r>
            <a:r>
              <a:rPr lang="zh-CN" altLang="en-US" dirty="0"/>
              <a:t>实验结果</a:t>
            </a:r>
          </a:p>
        </p:txBody>
      </p:sp>
      <p:graphicFrame>
        <p:nvGraphicFramePr>
          <p:cNvPr id="4" name="表格 3"/>
          <p:cNvGraphicFramePr>
            <a:graphicFrameLocks noGrp="1"/>
          </p:cNvGraphicFramePr>
          <p:nvPr>
            <p:extLst>
              <p:ext uri="{D42A27DB-BD31-4B8C-83A1-F6EECF244321}">
                <p14:modId xmlns:p14="http://schemas.microsoft.com/office/powerpoint/2010/main" val="3571905993"/>
              </p:ext>
            </p:extLst>
          </p:nvPr>
        </p:nvGraphicFramePr>
        <p:xfrm>
          <a:off x="2592929" y="1905000"/>
          <a:ext cx="8911683" cy="3201267"/>
        </p:xfrm>
        <a:graphic>
          <a:graphicData uri="http://schemas.openxmlformats.org/drawingml/2006/table">
            <a:tbl>
              <a:tblPr firstRow="1" firstCol="1" bandRow="1">
                <a:tableStyleId>{5C22544A-7EE6-4342-B048-85BDC9FD1C3A}</a:tableStyleId>
              </a:tblPr>
              <a:tblGrid>
                <a:gridCol w="1132702">
                  <a:extLst>
                    <a:ext uri="{9D8B030D-6E8A-4147-A177-3AD203B41FA5}">
                      <a16:colId xmlns:a16="http://schemas.microsoft.com/office/drawing/2014/main" val="2247801081"/>
                    </a:ext>
                  </a:extLst>
                </a:gridCol>
                <a:gridCol w="971474">
                  <a:extLst>
                    <a:ext uri="{9D8B030D-6E8A-4147-A177-3AD203B41FA5}">
                      <a16:colId xmlns:a16="http://schemas.microsoft.com/office/drawing/2014/main" val="2400768299"/>
                    </a:ext>
                  </a:extLst>
                </a:gridCol>
                <a:gridCol w="972501">
                  <a:extLst>
                    <a:ext uri="{9D8B030D-6E8A-4147-A177-3AD203B41FA5}">
                      <a16:colId xmlns:a16="http://schemas.microsoft.com/office/drawing/2014/main" val="1532674442"/>
                    </a:ext>
                  </a:extLst>
                </a:gridCol>
                <a:gridCol w="972501">
                  <a:extLst>
                    <a:ext uri="{9D8B030D-6E8A-4147-A177-3AD203B41FA5}">
                      <a16:colId xmlns:a16="http://schemas.microsoft.com/office/drawing/2014/main" val="2609522340"/>
                    </a:ext>
                  </a:extLst>
                </a:gridCol>
                <a:gridCol w="972501">
                  <a:extLst>
                    <a:ext uri="{9D8B030D-6E8A-4147-A177-3AD203B41FA5}">
                      <a16:colId xmlns:a16="http://schemas.microsoft.com/office/drawing/2014/main" val="2639116483"/>
                    </a:ext>
                  </a:extLst>
                </a:gridCol>
                <a:gridCol w="972501">
                  <a:extLst>
                    <a:ext uri="{9D8B030D-6E8A-4147-A177-3AD203B41FA5}">
                      <a16:colId xmlns:a16="http://schemas.microsoft.com/office/drawing/2014/main" val="982362835"/>
                    </a:ext>
                  </a:extLst>
                </a:gridCol>
                <a:gridCol w="972501">
                  <a:extLst>
                    <a:ext uri="{9D8B030D-6E8A-4147-A177-3AD203B41FA5}">
                      <a16:colId xmlns:a16="http://schemas.microsoft.com/office/drawing/2014/main" val="321922666"/>
                    </a:ext>
                  </a:extLst>
                </a:gridCol>
                <a:gridCol w="972501">
                  <a:extLst>
                    <a:ext uri="{9D8B030D-6E8A-4147-A177-3AD203B41FA5}">
                      <a16:colId xmlns:a16="http://schemas.microsoft.com/office/drawing/2014/main" val="8496306"/>
                    </a:ext>
                  </a:extLst>
                </a:gridCol>
                <a:gridCol w="972501">
                  <a:extLst>
                    <a:ext uri="{9D8B030D-6E8A-4147-A177-3AD203B41FA5}">
                      <a16:colId xmlns:a16="http://schemas.microsoft.com/office/drawing/2014/main" val="187058833"/>
                    </a:ext>
                  </a:extLst>
                </a:gridCol>
              </a:tblGrid>
              <a:tr h="519030">
                <a:tc rowSpan="2">
                  <a:txBody>
                    <a:bodyPr/>
                    <a:lstStyle/>
                    <a:p>
                      <a:pPr algn="just">
                        <a:spcAft>
                          <a:spcPts val="0"/>
                        </a:spcAft>
                      </a:pPr>
                      <a:endParaRPr lang="en-US" altLang="zh-CN" sz="1800" kern="100" dirty="0" smtClean="0">
                        <a:effectLst/>
                      </a:endParaRPr>
                    </a:p>
                    <a:p>
                      <a:pPr algn="just">
                        <a:spcAft>
                          <a:spcPts val="0"/>
                        </a:spcAft>
                      </a:pPr>
                      <a:endParaRPr lang="en-US" altLang="zh-CN" sz="1800" kern="100" dirty="0" smtClean="0">
                        <a:effectLst/>
                      </a:endParaRPr>
                    </a:p>
                    <a:p>
                      <a:pPr algn="just">
                        <a:spcAft>
                          <a:spcPts val="0"/>
                        </a:spcAft>
                      </a:pPr>
                      <a:r>
                        <a:rPr lang="zh-CN" sz="1800" kern="100" dirty="0" smtClean="0">
                          <a:effectLst/>
                        </a:rPr>
                        <a:t>量化指标</a:t>
                      </a:r>
                      <a:endParaRPr lang="zh-CN" sz="1800" kern="100" dirty="0">
                        <a:effectLst/>
                        <a:latin typeface="Times New Roman" panose="02020603050405020304" pitchFamily="18" charset="0"/>
                        <a:ea typeface="宋体" panose="02010600030101010101" pitchFamily="2" charset="-122"/>
                      </a:endParaRPr>
                    </a:p>
                  </a:txBody>
                  <a:tcPr marL="68580" marR="68580" marT="0" marB="0"/>
                </a:tc>
                <a:tc gridSpan="4">
                  <a:txBody>
                    <a:bodyPr/>
                    <a:lstStyle/>
                    <a:p>
                      <a:pPr algn="just">
                        <a:spcAft>
                          <a:spcPts val="0"/>
                        </a:spcAft>
                      </a:pPr>
                      <a:r>
                        <a:rPr lang="en-US" sz="1600" kern="100" dirty="0" err="1">
                          <a:effectLst/>
                        </a:rPr>
                        <a:t>cameraman.tif</a:t>
                      </a:r>
                      <a:endParaRPr lang="zh-CN" sz="1600" kern="100" dirty="0">
                        <a:effectLst/>
                        <a:latin typeface="Times New Roman" panose="02020603050405020304" pitchFamily="18" charset="0"/>
                        <a:ea typeface="宋体" panose="02010600030101010101" pitchFamily="2" charset="-122"/>
                      </a:endParaRPr>
                    </a:p>
                  </a:txBody>
                  <a:tcPr marL="68580" marR="68580" marT="0" marB="0"/>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gridSpan="4">
                  <a:txBody>
                    <a:bodyPr/>
                    <a:lstStyle/>
                    <a:p>
                      <a:pPr algn="just">
                        <a:spcAft>
                          <a:spcPts val="0"/>
                        </a:spcAft>
                      </a:pPr>
                      <a:r>
                        <a:rPr lang="en-US" sz="1600" kern="100">
                          <a:effectLst/>
                        </a:rPr>
                        <a:t>lena.jpg</a:t>
                      </a:r>
                      <a:endParaRPr lang="zh-CN" sz="1600" kern="100">
                        <a:effectLst/>
                        <a:latin typeface="Times New Roman" panose="02020603050405020304" pitchFamily="18" charset="0"/>
                        <a:ea typeface="宋体" panose="02010600030101010101" pitchFamily="2" charset="-122"/>
                      </a:endParaRPr>
                    </a:p>
                  </a:txBody>
                  <a:tcPr marL="68580" marR="68580" marT="0" marB="0"/>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3363824201"/>
                  </a:ext>
                </a:extLst>
              </a:tr>
              <a:tr h="519030">
                <a:tc vMerge="1">
                  <a:txBody>
                    <a:bodyPr/>
                    <a:lstStyle/>
                    <a:p>
                      <a:endParaRPr lang="zh-CN" altLang="en-US"/>
                    </a:p>
                  </a:txBody>
                  <a:tcPr/>
                </a:tc>
                <a:tc>
                  <a:txBody>
                    <a:bodyPr/>
                    <a:lstStyle/>
                    <a:p>
                      <a:pPr algn="just">
                        <a:spcAft>
                          <a:spcPts val="0"/>
                        </a:spcAft>
                      </a:pPr>
                      <a:r>
                        <a:rPr lang="en-US" sz="1600" kern="100">
                          <a:effectLst/>
                        </a:rPr>
                        <a:t>SAF</a:t>
                      </a:r>
                      <a:endParaRPr lang="zh-CN" sz="16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600" kern="100">
                          <a:effectLst/>
                        </a:rPr>
                        <a:t>SMF</a:t>
                      </a:r>
                      <a:endParaRPr lang="zh-CN" sz="16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600" kern="100">
                          <a:effectLst/>
                        </a:rPr>
                        <a:t>AMF</a:t>
                      </a:r>
                      <a:endParaRPr lang="zh-CN" sz="16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600" kern="100">
                          <a:effectLst/>
                        </a:rPr>
                        <a:t>PA</a:t>
                      </a:r>
                      <a:endParaRPr lang="zh-CN" sz="16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600" kern="100">
                          <a:effectLst/>
                        </a:rPr>
                        <a:t>SAF</a:t>
                      </a:r>
                      <a:endParaRPr lang="zh-CN" sz="16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600" kern="100">
                          <a:effectLst/>
                        </a:rPr>
                        <a:t>SMF</a:t>
                      </a:r>
                      <a:endParaRPr lang="zh-CN" sz="16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600" kern="100">
                          <a:effectLst/>
                        </a:rPr>
                        <a:t>AMF</a:t>
                      </a:r>
                      <a:endParaRPr lang="zh-CN" sz="16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600" kern="100">
                          <a:effectLst/>
                        </a:rPr>
                        <a:t>PA</a:t>
                      </a:r>
                      <a:endParaRPr lang="zh-CN" sz="160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3573658243"/>
                  </a:ext>
                </a:extLst>
              </a:tr>
              <a:tr h="519030">
                <a:tc>
                  <a:txBody>
                    <a:bodyPr/>
                    <a:lstStyle/>
                    <a:p>
                      <a:pPr algn="just">
                        <a:spcAft>
                          <a:spcPts val="0"/>
                        </a:spcAft>
                      </a:pPr>
                      <a:r>
                        <a:rPr lang="en-US" sz="1600" kern="100" dirty="0">
                          <a:effectLst/>
                        </a:rPr>
                        <a:t>FSIM</a:t>
                      </a:r>
                      <a:endParaRPr lang="zh-CN" sz="1600" kern="100" dirty="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600" kern="100" dirty="0">
                          <a:effectLst/>
                        </a:rPr>
                        <a:t>0.0961</a:t>
                      </a:r>
                      <a:endParaRPr lang="zh-CN" sz="1600" kern="100" dirty="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600" kern="100" dirty="0">
                          <a:effectLst/>
                        </a:rPr>
                        <a:t>0.1278</a:t>
                      </a:r>
                      <a:endParaRPr lang="zh-CN" sz="1600" kern="100" dirty="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600" kern="100">
                          <a:effectLst/>
                        </a:rPr>
                        <a:t>0.8675</a:t>
                      </a:r>
                      <a:endParaRPr lang="zh-CN" sz="16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600" kern="100">
                          <a:effectLst/>
                        </a:rPr>
                        <a:t>0.9729</a:t>
                      </a:r>
                      <a:endParaRPr lang="zh-CN" sz="16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600" kern="100">
                          <a:effectLst/>
                        </a:rPr>
                        <a:t>0.0949</a:t>
                      </a:r>
                      <a:endParaRPr lang="zh-CN" sz="16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600" kern="100">
                          <a:effectLst/>
                        </a:rPr>
                        <a:t>0.1149</a:t>
                      </a:r>
                      <a:endParaRPr lang="zh-CN" sz="16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600" kern="100">
                          <a:effectLst/>
                        </a:rPr>
                        <a:t>0.8401</a:t>
                      </a:r>
                      <a:endParaRPr lang="zh-CN" sz="16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600" kern="100">
                          <a:effectLst/>
                        </a:rPr>
                        <a:t>0.9825</a:t>
                      </a:r>
                      <a:endParaRPr lang="zh-CN" sz="160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268951703"/>
                  </a:ext>
                </a:extLst>
              </a:tr>
              <a:tr h="519030">
                <a:tc>
                  <a:txBody>
                    <a:bodyPr/>
                    <a:lstStyle/>
                    <a:p>
                      <a:pPr algn="just">
                        <a:spcAft>
                          <a:spcPts val="0"/>
                        </a:spcAft>
                      </a:pPr>
                      <a:r>
                        <a:rPr lang="en-US" sz="1600" kern="100">
                          <a:effectLst/>
                        </a:rPr>
                        <a:t>SSIM</a:t>
                      </a:r>
                      <a:endParaRPr lang="zh-CN" sz="16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600" kern="100">
                          <a:effectLst/>
                        </a:rPr>
                        <a:t>0.0000</a:t>
                      </a:r>
                      <a:endParaRPr lang="zh-CN" sz="16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600" kern="100" dirty="0">
                          <a:effectLst/>
                        </a:rPr>
                        <a:t>0.0000</a:t>
                      </a:r>
                      <a:endParaRPr lang="zh-CN" sz="1600" kern="100" dirty="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600" kern="100" dirty="0">
                          <a:effectLst/>
                        </a:rPr>
                        <a:t>0.0334</a:t>
                      </a:r>
                      <a:endParaRPr lang="zh-CN" sz="1600" kern="100" dirty="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600" kern="100">
                          <a:effectLst/>
                        </a:rPr>
                        <a:t>0.6891</a:t>
                      </a:r>
                      <a:endParaRPr lang="zh-CN" sz="16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600" kern="100" dirty="0">
                          <a:effectLst/>
                        </a:rPr>
                        <a:t>0.0000</a:t>
                      </a:r>
                      <a:endParaRPr lang="zh-CN" sz="1600" kern="100" dirty="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600" kern="100">
                          <a:effectLst/>
                        </a:rPr>
                        <a:t>0.0000</a:t>
                      </a:r>
                      <a:endParaRPr lang="zh-CN" sz="16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600" kern="100">
                          <a:effectLst/>
                        </a:rPr>
                        <a:t>0.0422</a:t>
                      </a:r>
                      <a:endParaRPr lang="zh-CN" sz="16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600" kern="100" dirty="0">
                          <a:effectLst/>
                        </a:rPr>
                        <a:t>0.6946</a:t>
                      </a:r>
                      <a:endParaRPr lang="zh-CN" sz="1600" kern="1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640849458"/>
                  </a:ext>
                </a:extLst>
              </a:tr>
              <a:tr h="606117">
                <a:tc>
                  <a:txBody>
                    <a:bodyPr/>
                    <a:lstStyle/>
                    <a:p>
                      <a:pPr algn="just">
                        <a:spcAft>
                          <a:spcPts val="0"/>
                        </a:spcAft>
                      </a:pPr>
                      <a:r>
                        <a:rPr lang="en-US" sz="1600" kern="100" dirty="0">
                          <a:effectLst/>
                        </a:rPr>
                        <a:t>Histogram Distance</a:t>
                      </a:r>
                      <a:endParaRPr lang="zh-CN" sz="1600" kern="100" dirty="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600" kern="100">
                          <a:effectLst/>
                        </a:rPr>
                        <a:t>0.0021</a:t>
                      </a:r>
                      <a:endParaRPr lang="zh-CN" sz="16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600" kern="100">
                          <a:effectLst/>
                        </a:rPr>
                        <a:t>0.0040</a:t>
                      </a:r>
                      <a:endParaRPr lang="zh-CN" sz="16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600" kern="100" dirty="0">
                          <a:effectLst/>
                        </a:rPr>
                        <a:t>0.3914</a:t>
                      </a:r>
                      <a:endParaRPr lang="zh-CN" sz="1600" kern="100" dirty="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600" kern="100" dirty="0">
                          <a:effectLst/>
                        </a:rPr>
                        <a:t>0.8186</a:t>
                      </a:r>
                      <a:endParaRPr lang="zh-CN" sz="1600" kern="100" dirty="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600" kern="100" dirty="0">
                          <a:effectLst/>
                        </a:rPr>
                        <a:t>0.0020</a:t>
                      </a:r>
                      <a:endParaRPr lang="zh-CN" sz="1600" kern="100" dirty="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600" kern="100" dirty="0">
                          <a:effectLst/>
                        </a:rPr>
                        <a:t>0.0027</a:t>
                      </a:r>
                      <a:endParaRPr lang="zh-CN" sz="1600" kern="100" dirty="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600" kern="100" dirty="0">
                          <a:effectLst/>
                        </a:rPr>
                        <a:t>0.4333</a:t>
                      </a:r>
                      <a:endParaRPr lang="zh-CN" sz="1600" kern="100" dirty="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600" kern="100" dirty="0">
                          <a:effectLst/>
                        </a:rPr>
                        <a:t>0.7269</a:t>
                      </a:r>
                      <a:endParaRPr lang="zh-CN" sz="1600" kern="1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754536062"/>
                  </a:ext>
                </a:extLst>
              </a:tr>
              <a:tr h="519030">
                <a:tc>
                  <a:txBody>
                    <a:bodyPr/>
                    <a:lstStyle/>
                    <a:p>
                      <a:pPr algn="just">
                        <a:spcAft>
                          <a:spcPts val="0"/>
                        </a:spcAft>
                      </a:pPr>
                      <a:r>
                        <a:rPr lang="en-US" sz="1600" kern="100">
                          <a:effectLst/>
                        </a:rPr>
                        <a:t>Time(s)</a:t>
                      </a:r>
                      <a:endParaRPr lang="zh-CN" sz="16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600" kern="100">
                          <a:effectLst/>
                        </a:rPr>
                        <a:t>0.0009</a:t>
                      </a:r>
                      <a:endParaRPr lang="zh-CN" sz="16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600" kern="100">
                          <a:effectLst/>
                        </a:rPr>
                        <a:t>0.0060</a:t>
                      </a:r>
                      <a:endParaRPr lang="zh-CN" sz="16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600" kern="100">
                          <a:effectLst/>
                        </a:rPr>
                        <a:t>0.6527</a:t>
                      </a:r>
                      <a:endParaRPr lang="zh-CN" sz="16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600" kern="100">
                          <a:effectLst/>
                        </a:rPr>
                        <a:t>0.5127</a:t>
                      </a:r>
                      <a:endParaRPr lang="zh-CN" sz="16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600" kern="100">
                          <a:effectLst/>
                        </a:rPr>
                        <a:t>0.0015</a:t>
                      </a:r>
                      <a:endParaRPr lang="zh-CN" sz="160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600" kern="100" dirty="0">
                          <a:effectLst/>
                        </a:rPr>
                        <a:t>0.0061</a:t>
                      </a:r>
                      <a:endParaRPr lang="zh-CN" sz="1600" kern="100" dirty="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600" kern="100" dirty="0">
                          <a:effectLst/>
                        </a:rPr>
                        <a:t>1.2712</a:t>
                      </a:r>
                      <a:endParaRPr lang="zh-CN" sz="1600" kern="100" dirty="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600" kern="100" dirty="0">
                          <a:effectLst/>
                        </a:rPr>
                        <a:t>1.0373</a:t>
                      </a:r>
                      <a:endParaRPr lang="zh-CN" sz="1600" kern="1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3488754726"/>
                  </a:ext>
                </a:extLst>
              </a:tr>
            </a:tbl>
          </a:graphicData>
        </a:graphic>
      </p:graphicFrame>
      <p:sp>
        <p:nvSpPr>
          <p:cNvPr id="5" name="文本框 4"/>
          <p:cNvSpPr txBox="1"/>
          <p:nvPr/>
        </p:nvSpPr>
        <p:spPr>
          <a:xfrm>
            <a:off x="6738426" y="5437632"/>
            <a:ext cx="620683" cy="369332"/>
          </a:xfrm>
          <a:prstGeom prst="rect">
            <a:avLst/>
          </a:prstGeom>
          <a:noFill/>
        </p:spPr>
        <p:txBody>
          <a:bodyPr wrap="none" rtlCol="0">
            <a:spAutoFit/>
          </a:bodyPr>
          <a:lstStyle/>
          <a:p>
            <a:r>
              <a:rPr lang="en-US" altLang="zh-CN" dirty="0" smtClean="0"/>
              <a:t>90%</a:t>
            </a:r>
            <a:endParaRPr lang="zh-CN" altLang="en-US" dirty="0"/>
          </a:p>
        </p:txBody>
      </p:sp>
    </p:spTree>
    <p:extLst>
      <p:ext uri="{BB962C8B-B14F-4D97-AF65-F5344CB8AC3E}">
        <p14:creationId xmlns:p14="http://schemas.microsoft.com/office/powerpoint/2010/main" val="227444987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4. </a:t>
            </a:r>
            <a:r>
              <a:rPr lang="zh-CN" altLang="en-US" dirty="0"/>
              <a:t>实验结果</a:t>
            </a:r>
          </a:p>
        </p:txBody>
      </p:sp>
      <p:pic>
        <p:nvPicPr>
          <p:cNvPr id="2050" name="Picture 2" descr="FSIM-lin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92924" y="1467804"/>
            <a:ext cx="3015396" cy="22629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51" name="Picture 3" descr="SSIM-lin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85629" y="1467804"/>
            <a:ext cx="3009296" cy="2258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52" name="Picture 4" descr="Histogram distance-lin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37409" y="3726137"/>
            <a:ext cx="3519132" cy="26409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文本框 2"/>
          <p:cNvSpPr txBox="1"/>
          <p:nvPr/>
        </p:nvSpPr>
        <p:spPr>
          <a:xfrm>
            <a:off x="1916136" y="2412304"/>
            <a:ext cx="676788" cy="369332"/>
          </a:xfrm>
          <a:prstGeom prst="rect">
            <a:avLst/>
          </a:prstGeom>
          <a:noFill/>
        </p:spPr>
        <p:txBody>
          <a:bodyPr wrap="none" rtlCol="0">
            <a:spAutoFit/>
          </a:bodyPr>
          <a:lstStyle/>
          <a:p>
            <a:r>
              <a:rPr lang="en-US" altLang="zh-CN" dirty="0" smtClean="0"/>
              <a:t>FSIM</a:t>
            </a:r>
          </a:p>
        </p:txBody>
      </p:sp>
      <p:sp>
        <p:nvSpPr>
          <p:cNvPr id="7" name="文本框 6"/>
          <p:cNvSpPr txBox="1"/>
          <p:nvPr/>
        </p:nvSpPr>
        <p:spPr>
          <a:xfrm>
            <a:off x="6308841" y="2412304"/>
            <a:ext cx="679994" cy="369332"/>
          </a:xfrm>
          <a:prstGeom prst="rect">
            <a:avLst/>
          </a:prstGeom>
          <a:noFill/>
        </p:spPr>
        <p:txBody>
          <a:bodyPr wrap="none" rtlCol="0">
            <a:spAutoFit/>
          </a:bodyPr>
          <a:lstStyle/>
          <a:p>
            <a:r>
              <a:rPr lang="en-US" altLang="zh-CN" dirty="0"/>
              <a:t>S</a:t>
            </a:r>
            <a:r>
              <a:rPr lang="en-US" altLang="zh-CN" dirty="0" smtClean="0"/>
              <a:t>SIM</a:t>
            </a:r>
          </a:p>
        </p:txBody>
      </p:sp>
      <p:sp>
        <p:nvSpPr>
          <p:cNvPr id="8" name="文本框 7"/>
          <p:cNvSpPr txBox="1"/>
          <p:nvPr/>
        </p:nvSpPr>
        <p:spPr>
          <a:xfrm>
            <a:off x="3448039" y="4723441"/>
            <a:ext cx="1305165" cy="646331"/>
          </a:xfrm>
          <a:prstGeom prst="rect">
            <a:avLst/>
          </a:prstGeom>
          <a:noFill/>
        </p:spPr>
        <p:txBody>
          <a:bodyPr wrap="none" rtlCol="0">
            <a:spAutoFit/>
          </a:bodyPr>
          <a:lstStyle/>
          <a:p>
            <a:r>
              <a:rPr lang="en-US" altLang="zh-CN" dirty="0" smtClean="0"/>
              <a:t>Histogram</a:t>
            </a:r>
          </a:p>
          <a:p>
            <a:r>
              <a:rPr lang="en-US" altLang="zh-CN" dirty="0" smtClean="0"/>
              <a:t>Distance</a:t>
            </a:r>
          </a:p>
        </p:txBody>
      </p:sp>
    </p:spTree>
    <p:extLst>
      <p:ext uri="{BB962C8B-B14F-4D97-AF65-F5344CB8AC3E}">
        <p14:creationId xmlns:p14="http://schemas.microsoft.com/office/powerpoint/2010/main" val="262501562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5. </a:t>
            </a:r>
            <a:r>
              <a:rPr lang="zh-CN" altLang="en-US" dirty="0" smtClean="0"/>
              <a:t>结论</a:t>
            </a:r>
            <a:endParaRPr lang="zh-CN" altLang="en-US" dirty="0"/>
          </a:p>
        </p:txBody>
      </p:sp>
      <p:sp>
        <p:nvSpPr>
          <p:cNvPr id="3" name="内容占位符 2"/>
          <p:cNvSpPr>
            <a:spLocks noGrp="1"/>
          </p:cNvSpPr>
          <p:nvPr>
            <p:ph idx="1"/>
          </p:nvPr>
        </p:nvSpPr>
        <p:spPr/>
        <p:txBody>
          <a:bodyPr/>
          <a:lstStyle/>
          <a:p>
            <a:r>
              <a:rPr lang="zh-CN" altLang="en-US" dirty="0" smtClean="0"/>
              <a:t>本</a:t>
            </a:r>
            <a:r>
              <a:rPr lang="zh-CN" altLang="en-US" dirty="0"/>
              <a:t>项目</a:t>
            </a:r>
            <a:r>
              <a:rPr lang="zh-CN" altLang="en-US" dirty="0" smtClean="0"/>
              <a:t>提出</a:t>
            </a:r>
            <a:r>
              <a:rPr lang="zh-CN" altLang="en-US" dirty="0"/>
              <a:t>了一种能有效去除灰度图像高密度椒盐噪声的算法。此算法的创新点在于对噪音点进行了检测并对可疑噪声点进行了多过程的处理，在尽可能多的利用原信息点的基础上，通过小动态过滤窗口及多过滤过程较好地保留了图像的细节。本文提出的算法</a:t>
            </a:r>
            <a:r>
              <a:rPr lang="en-US" altLang="zh-CN" dirty="0"/>
              <a:t>PA(Proposed Algorithm) </a:t>
            </a:r>
            <a:r>
              <a:rPr lang="zh-CN" altLang="en-US" dirty="0"/>
              <a:t>在运行效果和运行时间上都较标准均值过滤器</a:t>
            </a:r>
            <a:r>
              <a:rPr lang="en-US" altLang="zh-CN" dirty="0"/>
              <a:t>SAF</a:t>
            </a:r>
            <a:r>
              <a:rPr lang="zh-CN" altLang="en-US" dirty="0"/>
              <a:t>（</a:t>
            </a:r>
            <a:r>
              <a:rPr lang="en-US" altLang="zh-CN" dirty="0"/>
              <a:t>Standard Average Filters</a:t>
            </a:r>
            <a:r>
              <a:rPr lang="zh-CN" altLang="en-US" dirty="0"/>
              <a:t>），标准中值滤波器</a:t>
            </a:r>
            <a:r>
              <a:rPr lang="en-US" altLang="zh-CN" dirty="0"/>
              <a:t>SMF</a:t>
            </a:r>
            <a:r>
              <a:rPr lang="zh-CN" altLang="en-US" dirty="0"/>
              <a:t>（</a:t>
            </a:r>
            <a:r>
              <a:rPr lang="en-US" altLang="zh-CN" dirty="0"/>
              <a:t>Standard median filter</a:t>
            </a:r>
            <a:r>
              <a:rPr lang="zh-CN" altLang="en-US" dirty="0"/>
              <a:t>）和自适应中值滤波器</a:t>
            </a:r>
            <a:r>
              <a:rPr lang="en-US" altLang="zh-CN" dirty="0"/>
              <a:t>AMF</a:t>
            </a:r>
            <a:r>
              <a:rPr lang="zh-CN" altLang="en-US" dirty="0"/>
              <a:t>（</a:t>
            </a:r>
            <a:r>
              <a:rPr lang="en-US" altLang="zh-CN" dirty="0"/>
              <a:t>Adaptive Median Filters</a:t>
            </a:r>
            <a:r>
              <a:rPr lang="zh-CN" altLang="en-US" dirty="0"/>
              <a:t>）有明显的改进。</a:t>
            </a:r>
            <a:r>
              <a:rPr lang="en-US" altLang="zh-CN" dirty="0"/>
              <a:t>PA</a:t>
            </a:r>
            <a:r>
              <a:rPr lang="zh-CN" altLang="en-US" dirty="0"/>
              <a:t>利用极值和均值对受干扰的图像进行处理，在</a:t>
            </a:r>
            <a:r>
              <a:rPr lang="en-US" altLang="zh-CN" dirty="0"/>
              <a:t>FSIM</a:t>
            </a:r>
            <a:r>
              <a:rPr lang="zh-CN" altLang="en-US" dirty="0"/>
              <a:t>，</a:t>
            </a:r>
            <a:r>
              <a:rPr lang="en-US" altLang="zh-CN" dirty="0"/>
              <a:t>SSIM</a:t>
            </a:r>
            <a:r>
              <a:rPr lang="zh-CN" altLang="en-US" dirty="0"/>
              <a:t>等图像指标的检测上均得到较好结果。</a:t>
            </a:r>
          </a:p>
        </p:txBody>
      </p:sp>
    </p:spTree>
    <p:extLst>
      <p:ext uri="{BB962C8B-B14F-4D97-AF65-F5344CB8AC3E}">
        <p14:creationId xmlns:p14="http://schemas.microsoft.com/office/powerpoint/2010/main" val="306374260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参考文献</a:t>
            </a:r>
            <a:endParaRPr lang="zh-CN" altLang="en-US" dirty="0"/>
          </a:p>
        </p:txBody>
      </p:sp>
      <p:sp>
        <p:nvSpPr>
          <p:cNvPr id="3" name="内容占位符 2"/>
          <p:cNvSpPr>
            <a:spLocks noGrp="1"/>
          </p:cNvSpPr>
          <p:nvPr>
            <p:ph idx="1"/>
          </p:nvPr>
        </p:nvSpPr>
        <p:spPr/>
        <p:txBody>
          <a:bodyPr>
            <a:normAutofit/>
          </a:bodyPr>
          <a:lstStyle/>
          <a:p>
            <a:r>
              <a:rPr lang="en-US" altLang="zh-CN" dirty="0"/>
              <a:t>[1] K. S. Srinivasan, D. Ebenezer, “ A New Fast and Efficient Decision-Based Algorithm for Removal of High-Density Impulse Noises,” </a:t>
            </a:r>
            <a:r>
              <a:rPr lang="en-US" altLang="zh-CN" dirty="0" err="1"/>
              <a:t>IEEE,Signal</a:t>
            </a:r>
            <a:r>
              <a:rPr lang="en-US" altLang="zh-CN" dirty="0"/>
              <a:t> Processing Papers, Vol. 14, No. 3, pp. 189-192, March 2007.</a:t>
            </a:r>
            <a:endParaRPr lang="zh-CN" altLang="zh-CN" dirty="0"/>
          </a:p>
          <a:p>
            <a:r>
              <a:rPr lang="en-US" altLang="zh-CN" dirty="0"/>
              <a:t>[2]</a:t>
            </a:r>
            <a:r>
              <a:rPr lang="zh-CN" altLang="zh-CN" dirty="0"/>
              <a:t>林亚明</a:t>
            </a:r>
            <a:r>
              <a:rPr lang="en-US" altLang="zh-CN" dirty="0"/>
              <a:t>,</a:t>
            </a:r>
            <a:r>
              <a:rPr lang="zh-CN" altLang="zh-CN" dirty="0"/>
              <a:t>李佐勇</a:t>
            </a:r>
            <a:r>
              <a:rPr lang="en-US" altLang="zh-CN" dirty="0"/>
              <a:t>,</a:t>
            </a:r>
            <a:r>
              <a:rPr lang="zh-CN" altLang="zh-CN" dirty="0"/>
              <a:t>林叶郁</a:t>
            </a:r>
            <a:r>
              <a:rPr lang="en-US" altLang="zh-CN" dirty="0"/>
              <a:t>,</a:t>
            </a:r>
            <a:r>
              <a:rPr lang="zh-CN" altLang="zh-CN" dirty="0"/>
              <a:t>徐戈</a:t>
            </a:r>
            <a:r>
              <a:rPr lang="en-US" altLang="zh-CN" dirty="0"/>
              <a:t>. </a:t>
            </a:r>
            <a:r>
              <a:rPr lang="zh-CN" altLang="zh-CN" dirty="0"/>
              <a:t>自适应滤波窗实现距离加权图像椒盐噪声滤除</a:t>
            </a:r>
            <a:r>
              <a:rPr lang="en-US" altLang="zh-CN" dirty="0"/>
              <a:t>[J]. </a:t>
            </a:r>
            <a:r>
              <a:rPr lang="zh-CN" altLang="zh-CN" dirty="0"/>
              <a:t>中国图象图形学报</a:t>
            </a:r>
            <a:r>
              <a:rPr lang="en-US" altLang="zh-CN" dirty="0"/>
              <a:t>,2015,(08):1008-1016.</a:t>
            </a:r>
            <a:endParaRPr lang="zh-CN" altLang="zh-CN" dirty="0"/>
          </a:p>
          <a:p>
            <a:r>
              <a:rPr lang="en-US" altLang="zh-CN" dirty="0"/>
              <a:t>[3]</a:t>
            </a:r>
            <a:r>
              <a:rPr lang="en-US" altLang="zh-CN" dirty="0" err="1"/>
              <a:t>Lianghan</a:t>
            </a:r>
            <a:r>
              <a:rPr lang="en-US" altLang="zh-CN" dirty="0"/>
              <a:t> Hu. Image Salt and Pepper Noise Removing with Scaling Directional Weighted Mean Filter[A]. Information Engineering Research Institute, </a:t>
            </a:r>
            <a:r>
              <a:rPr lang="en-US" altLang="zh-CN" dirty="0" err="1"/>
              <a:t>USA.Proceedings</a:t>
            </a:r>
            <a:r>
              <a:rPr lang="en-US" altLang="zh-CN" dirty="0"/>
              <a:t> of 4th International Conference on Materials Engineering for Advanced Technologies</a:t>
            </a:r>
            <a:r>
              <a:rPr lang="zh-CN" altLang="zh-CN" dirty="0"/>
              <a:t>（</a:t>
            </a:r>
            <a:r>
              <a:rPr lang="en-US" altLang="zh-CN" dirty="0"/>
              <a:t>ICMEAT 2015</a:t>
            </a:r>
            <a:r>
              <a:rPr lang="zh-CN" altLang="zh-CN" dirty="0"/>
              <a:t>）</a:t>
            </a:r>
            <a:r>
              <a:rPr lang="en-US" altLang="zh-CN" dirty="0"/>
              <a:t>[C].Information Engineering Research Institute, USA:,2015:5.</a:t>
            </a:r>
            <a:endParaRPr lang="zh-CN" altLang="zh-CN" dirty="0"/>
          </a:p>
          <a:p>
            <a:r>
              <a:rPr lang="en-US" altLang="zh-CN" dirty="0"/>
              <a:t>[4]</a:t>
            </a:r>
            <a:r>
              <a:rPr lang="zh-CN" altLang="zh-CN" dirty="0"/>
              <a:t>袁新星</a:t>
            </a:r>
            <a:r>
              <a:rPr lang="en-US" altLang="zh-CN" dirty="0"/>
              <a:t>. </a:t>
            </a:r>
            <a:r>
              <a:rPr lang="zh-CN" altLang="zh-CN" dirty="0"/>
              <a:t>基于中值滤波的高密度椒盐噪声图像去噪算法研究</a:t>
            </a:r>
            <a:r>
              <a:rPr lang="en-US" altLang="zh-CN" dirty="0"/>
              <a:t>[D].</a:t>
            </a:r>
            <a:r>
              <a:rPr lang="zh-CN" altLang="zh-CN" dirty="0"/>
              <a:t>湖北工业大学</a:t>
            </a:r>
            <a:r>
              <a:rPr lang="en-US" altLang="zh-CN" dirty="0"/>
              <a:t>,2014</a:t>
            </a:r>
            <a:r>
              <a:rPr lang="en-US" altLang="zh-CN" dirty="0" smtClean="0"/>
              <a:t>.</a:t>
            </a:r>
          </a:p>
          <a:p>
            <a:endParaRPr lang="zh-CN" altLang="en-US" dirty="0"/>
          </a:p>
        </p:txBody>
      </p:sp>
    </p:spTree>
    <p:extLst>
      <p:ext uri="{BB962C8B-B14F-4D97-AF65-F5344CB8AC3E}">
        <p14:creationId xmlns:p14="http://schemas.microsoft.com/office/powerpoint/2010/main" val="230530226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zh-CN" altLang="en-US" dirty="0" smtClean="0"/>
              <a:t>谢谢倾听！</a:t>
            </a:r>
            <a:endParaRPr lang="zh-CN" altLang="en-US" dirty="0"/>
          </a:p>
        </p:txBody>
      </p:sp>
      <p:sp>
        <p:nvSpPr>
          <p:cNvPr id="3" name="副标题 2"/>
          <p:cNvSpPr>
            <a:spLocks noGrp="1"/>
          </p:cNvSpPr>
          <p:nvPr>
            <p:ph type="subTitle" idx="1"/>
          </p:nvPr>
        </p:nvSpPr>
        <p:spPr/>
        <p:txBody>
          <a:bodyPr/>
          <a:lstStyle/>
          <a:p>
            <a:r>
              <a:rPr lang="en-US" altLang="zh-CN" dirty="0" smtClean="0"/>
              <a:t>Thank you for listening</a:t>
            </a:r>
            <a:r>
              <a:rPr lang="zh-CN" altLang="en-US" dirty="0" smtClean="0"/>
              <a:t>！</a:t>
            </a:r>
            <a:endParaRPr lang="zh-CN" altLang="en-US" dirty="0"/>
          </a:p>
        </p:txBody>
      </p:sp>
    </p:spTree>
    <p:extLst>
      <p:ext uri="{BB962C8B-B14F-4D97-AF65-F5344CB8AC3E}">
        <p14:creationId xmlns:p14="http://schemas.microsoft.com/office/powerpoint/2010/main" val="289446599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1.</a:t>
            </a:r>
            <a:r>
              <a:rPr lang="zh-CN" altLang="en-US" dirty="0" smtClean="0"/>
              <a:t>项目简介</a:t>
            </a:r>
            <a:endParaRPr lang="zh-CN" altLang="en-US" dirty="0"/>
          </a:p>
        </p:txBody>
      </p:sp>
      <p:sp>
        <p:nvSpPr>
          <p:cNvPr id="3" name="内容占位符 2"/>
          <p:cNvSpPr>
            <a:spLocks noGrp="1"/>
          </p:cNvSpPr>
          <p:nvPr>
            <p:ph idx="1"/>
          </p:nvPr>
        </p:nvSpPr>
        <p:spPr/>
        <p:txBody>
          <a:bodyPr/>
          <a:lstStyle/>
          <a:p>
            <a:r>
              <a:rPr lang="en-US" altLang="zh-CN" dirty="0" smtClean="0"/>
              <a:t>1.1</a:t>
            </a:r>
            <a:r>
              <a:rPr lang="zh-CN" altLang="en-US" dirty="0" smtClean="0"/>
              <a:t>项目背景</a:t>
            </a:r>
            <a:endParaRPr lang="en-US" altLang="zh-CN" dirty="0" smtClean="0"/>
          </a:p>
          <a:p>
            <a:pPr marL="0" indent="0">
              <a:buNone/>
            </a:pPr>
            <a:r>
              <a:rPr lang="zh-CN" altLang="en-US" dirty="0" smtClean="0"/>
              <a:t>           灰度图像 椒盐噪声 高密度 滤波</a:t>
            </a:r>
            <a:endParaRPr lang="en-US" altLang="zh-CN" dirty="0" smtClean="0"/>
          </a:p>
          <a:p>
            <a:r>
              <a:rPr lang="en-US" altLang="zh-CN" dirty="0" smtClean="0"/>
              <a:t>1.2 </a:t>
            </a:r>
            <a:r>
              <a:rPr lang="zh-CN" altLang="en-US" dirty="0" smtClean="0"/>
              <a:t>项目制作的目的与意义</a:t>
            </a:r>
            <a:endParaRPr lang="en-US" altLang="zh-CN" dirty="0" smtClean="0"/>
          </a:p>
          <a:p>
            <a:pPr marL="0" indent="0">
              <a:buNone/>
            </a:pPr>
            <a:r>
              <a:rPr lang="en-US" altLang="zh-CN" dirty="0"/>
              <a:t> </a:t>
            </a:r>
            <a:r>
              <a:rPr lang="en-US" altLang="zh-CN" dirty="0" smtClean="0"/>
              <a:t>          </a:t>
            </a:r>
            <a:r>
              <a:rPr lang="zh-CN" altLang="en-US" dirty="0" smtClean="0"/>
              <a:t>保留原始图片信息 诸多应用场景</a:t>
            </a:r>
            <a:endParaRPr lang="en-US" altLang="zh-CN" dirty="0" smtClean="0"/>
          </a:p>
          <a:p>
            <a:r>
              <a:rPr lang="en-US" altLang="zh-CN" dirty="0" smtClean="0"/>
              <a:t>1.3 </a:t>
            </a:r>
            <a:r>
              <a:rPr lang="zh-CN" altLang="en-US" dirty="0" smtClean="0"/>
              <a:t>项目创新点</a:t>
            </a:r>
            <a:endParaRPr lang="en-US" altLang="zh-CN" dirty="0" smtClean="0"/>
          </a:p>
          <a:p>
            <a:pPr marL="0" indent="0">
              <a:buNone/>
            </a:pPr>
            <a:r>
              <a:rPr lang="en-US" altLang="zh-CN" dirty="0"/>
              <a:t> </a:t>
            </a:r>
            <a:r>
              <a:rPr lang="en-US" altLang="zh-CN" dirty="0" smtClean="0"/>
              <a:t>           </a:t>
            </a:r>
            <a:r>
              <a:rPr lang="zh-CN" altLang="en-US" dirty="0" smtClean="0"/>
              <a:t>专注于高密度噪声</a:t>
            </a:r>
            <a:endParaRPr lang="en-US" altLang="zh-CN" dirty="0" smtClean="0"/>
          </a:p>
          <a:p>
            <a:pPr marL="0" indent="0">
              <a:buNone/>
            </a:pPr>
            <a:r>
              <a:rPr lang="en-US" altLang="zh-CN" dirty="0"/>
              <a:t> </a:t>
            </a:r>
            <a:r>
              <a:rPr lang="en-US" altLang="zh-CN" dirty="0" smtClean="0"/>
              <a:t>           </a:t>
            </a:r>
            <a:r>
              <a:rPr lang="zh-CN" altLang="en-US" dirty="0" smtClean="0"/>
              <a:t>动态窗口与多过程过滤</a:t>
            </a:r>
            <a:endParaRPr lang="en-US" altLang="zh-CN" dirty="0" smtClean="0"/>
          </a:p>
          <a:p>
            <a:pPr marL="0" indent="0">
              <a:buNone/>
            </a:pPr>
            <a:r>
              <a:rPr lang="en-US" altLang="zh-CN" dirty="0"/>
              <a:t> </a:t>
            </a:r>
            <a:r>
              <a:rPr lang="en-US" altLang="zh-CN" dirty="0" smtClean="0"/>
              <a:t>           </a:t>
            </a:r>
            <a:endParaRPr lang="zh-CN" altLang="en-US" dirty="0"/>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86400" y="411939"/>
            <a:ext cx="1705232" cy="1705232"/>
          </a:xfrm>
          <a:prstGeom prst="rect">
            <a:avLst/>
          </a:prstGeom>
        </p:spPr>
      </p:pic>
      <p:sp>
        <p:nvSpPr>
          <p:cNvPr id="5" name="文本框 4"/>
          <p:cNvSpPr txBox="1"/>
          <p:nvPr/>
        </p:nvSpPr>
        <p:spPr>
          <a:xfrm>
            <a:off x="8136953" y="1561862"/>
            <a:ext cx="3348994" cy="1723549"/>
          </a:xfrm>
          <a:prstGeom prst="rect">
            <a:avLst/>
          </a:prstGeom>
          <a:noFill/>
        </p:spPr>
        <p:txBody>
          <a:bodyPr wrap="none" rtlCol="0">
            <a:spAutoFit/>
          </a:bodyPr>
          <a:lstStyle/>
          <a:p>
            <a:r>
              <a:rPr lang="zh-CN" altLang="en-US" dirty="0"/>
              <a:t> </a:t>
            </a:r>
            <a:r>
              <a:rPr lang="en-US" altLang="zh-CN" sz="800" dirty="0" smtClean="0"/>
              <a:t>158   </a:t>
            </a:r>
            <a:r>
              <a:rPr lang="en-US" altLang="zh-CN" sz="800" dirty="0"/>
              <a:t>165   171   177   183   190   185   179   171   167   160   154</a:t>
            </a:r>
          </a:p>
          <a:p>
            <a:r>
              <a:rPr lang="en-US" altLang="zh-CN" sz="800" dirty="0"/>
              <a:t>   159   167   174   179   173   146   182   181   172   167   159   154</a:t>
            </a:r>
          </a:p>
          <a:p>
            <a:r>
              <a:rPr lang="en-US" altLang="zh-CN" sz="800" dirty="0"/>
              <a:t>   164   171   181   184   106    38   121   177   172   166   157   149</a:t>
            </a:r>
          </a:p>
          <a:p>
            <a:r>
              <a:rPr lang="en-US" altLang="zh-CN" sz="800" dirty="0"/>
              <a:t>   166   177   145    44    41    92    87   132   170   164   155   147</a:t>
            </a:r>
          </a:p>
          <a:p>
            <a:r>
              <a:rPr lang="en-US" altLang="zh-CN" sz="800" dirty="0"/>
              <a:t>   167   135    24     6    18    42   107   137   168   162   155   146</a:t>
            </a:r>
          </a:p>
          <a:p>
            <a:r>
              <a:rPr lang="en-US" altLang="zh-CN" sz="800" dirty="0"/>
              <a:t>   167   134    19    14    22    14    53   148   164   165   156   147</a:t>
            </a:r>
          </a:p>
          <a:p>
            <a:r>
              <a:rPr lang="en-US" altLang="zh-CN" sz="800" dirty="0"/>
              <a:t>   158   157    28    10    22    83   123   141   174   172   157   152</a:t>
            </a:r>
          </a:p>
          <a:p>
            <a:r>
              <a:rPr lang="en-US" altLang="zh-CN" sz="800" dirty="0"/>
              <a:t>   114    79     9    10    41   111   134   102   120   130   150   106</a:t>
            </a:r>
          </a:p>
          <a:p>
            <a:r>
              <a:rPr lang="en-US" altLang="zh-CN" sz="800" dirty="0"/>
              <a:t>   133    42     9     9    71   102   128   108    96   112   116   102</a:t>
            </a:r>
          </a:p>
          <a:p>
            <a:r>
              <a:rPr lang="en-US" altLang="zh-CN" sz="800" dirty="0"/>
              <a:t>   138    83    10    12    92   108   137   132   106   125   119   118</a:t>
            </a:r>
          </a:p>
          <a:p>
            <a:r>
              <a:rPr lang="en-US" altLang="zh-CN" sz="800" dirty="0"/>
              <a:t>   130    94    34    33   106   114   127   134   116   119   118   115</a:t>
            </a:r>
          </a:p>
          <a:p>
            <a:r>
              <a:rPr lang="en-US" altLang="zh-CN" sz="800" dirty="0"/>
              <a:t>   128    84    64    61   125   132   122   126   124   123   115   115</a:t>
            </a:r>
            <a:endParaRPr lang="zh-CN" altLang="en-US" sz="800" dirty="0"/>
          </a:p>
        </p:txBody>
      </p:sp>
      <p:pic>
        <p:nvPicPr>
          <p:cNvPr id="7" name="图片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170579" y="659484"/>
            <a:ext cx="914528" cy="885949"/>
          </a:xfrm>
          <a:prstGeom prst="rect">
            <a:avLst/>
          </a:prstGeom>
        </p:spPr>
      </p:pic>
      <p:pic>
        <p:nvPicPr>
          <p:cNvPr id="8" name="图片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268148" y="3448633"/>
            <a:ext cx="905001" cy="866896"/>
          </a:xfrm>
          <a:prstGeom prst="rect">
            <a:avLst/>
          </a:prstGeom>
        </p:spPr>
      </p:pic>
      <p:sp>
        <p:nvSpPr>
          <p:cNvPr id="9" name="文本框 8"/>
          <p:cNvSpPr txBox="1"/>
          <p:nvPr/>
        </p:nvSpPr>
        <p:spPr>
          <a:xfrm>
            <a:off x="8287635" y="4478751"/>
            <a:ext cx="3047629" cy="1569660"/>
          </a:xfrm>
          <a:prstGeom prst="rect">
            <a:avLst/>
          </a:prstGeom>
          <a:noFill/>
        </p:spPr>
        <p:txBody>
          <a:bodyPr wrap="none" rtlCol="0">
            <a:spAutoFit/>
          </a:bodyPr>
          <a:lstStyle/>
          <a:p>
            <a:r>
              <a:rPr lang="en-US" altLang="zh-CN" sz="800" dirty="0"/>
              <a:t>255   165   255   255   255   255   255   255   255   255     0     0</a:t>
            </a:r>
          </a:p>
          <a:p>
            <a:r>
              <a:rPr lang="en-US" altLang="zh-CN" sz="800" dirty="0"/>
              <a:t>   255   255   255     0   255     0     0     0     0   255   159     0</a:t>
            </a:r>
          </a:p>
          <a:p>
            <a:r>
              <a:rPr lang="en-US" altLang="zh-CN" sz="800" dirty="0"/>
              <a:t>     0   255   255   184     0   255   255   255     0     0     0     0</a:t>
            </a:r>
          </a:p>
          <a:p>
            <a:r>
              <a:rPr lang="en-US" altLang="zh-CN" sz="800" dirty="0"/>
              <a:t>   255     0     0     0   255   255     0   255     0     0   255     0</a:t>
            </a:r>
          </a:p>
          <a:p>
            <a:r>
              <a:rPr lang="en-US" altLang="zh-CN" sz="800" dirty="0"/>
              <a:t>   255     0   255     0   255   255     0     0     0     0   255   255</a:t>
            </a:r>
          </a:p>
          <a:p>
            <a:r>
              <a:rPr lang="en-US" altLang="zh-CN" sz="800" dirty="0"/>
              <a:t>     0   255     0     0     0    14     0   255   255   255   255   255</a:t>
            </a:r>
          </a:p>
          <a:p>
            <a:r>
              <a:rPr lang="en-US" altLang="zh-CN" sz="800" dirty="0"/>
              <a:t>     0   255   255   255     0   255   255     0     0     0     0   255</a:t>
            </a:r>
          </a:p>
          <a:p>
            <a:r>
              <a:rPr lang="en-US" altLang="zh-CN" sz="800" dirty="0"/>
              <a:t>   255    79     0   255   255     0     0     0   255   255     0     0</a:t>
            </a:r>
          </a:p>
          <a:p>
            <a:r>
              <a:rPr lang="en-US" altLang="zh-CN" sz="800" dirty="0"/>
              <a:t>   133   255     0     0    71     0     0   255     0   255     0   255</a:t>
            </a:r>
          </a:p>
          <a:p>
            <a:r>
              <a:rPr lang="en-US" altLang="zh-CN" sz="800" dirty="0"/>
              <a:t>   138     0     0   255     0     0   255   255   255   125   255   255</a:t>
            </a:r>
          </a:p>
          <a:p>
            <a:r>
              <a:rPr lang="en-US" altLang="zh-CN" sz="800" dirty="0"/>
              <a:t>     0   255     0     0   255   255   255   255     0     0     0     0</a:t>
            </a:r>
          </a:p>
          <a:p>
            <a:r>
              <a:rPr lang="en-US" altLang="zh-CN" sz="800" dirty="0"/>
              <a:t>   128   255   255   255     0     0   255     0   255     0   255   255</a:t>
            </a:r>
            <a:endParaRPr lang="zh-CN" altLang="en-US" sz="800" dirty="0"/>
          </a:p>
        </p:txBody>
      </p:sp>
      <p:sp>
        <p:nvSpPr>
          <p:cNvPr id="10" name="文本框 9"/>
          <p:cNvSpPr txBox="1"/>
          <p:nvPr/>
        </p:nvSpPr>
        <p:spPr>
          <a:xfrm>
            <a:off x="10865264" y="3448633"/>
            <a:ext cx="620683" cy="369332"/>
          </a:xfrm>
          <a:prstGeom prst="rect">
            <a:avLst/>
          </a:prstGeom>
          <a:noFill/>
        </p:spPr>
        <p:txBody>
          <a:bodyPr wrap="none" rtlCol="0">
            <a:spAutoFit/>
          </a:bodyPr>
          <a:lstStyle/>
          <a:p>
            <a:r>
              <a:rPr lang="en-US" altLang="zh-CN" dirty="0" smtClean="0"/>
              <a:t>95%</a:t>
            </a:r>
            <a:endParaRPr lang="zh-CN" altLang="en-US" dirty="0"/>
          </a:p>
        </p:txBody>
      </p:sp>
    </p:spTree>
    <p:extLst>
      <p:ext uri="{BB962C8B-B14F-4D97-AF65-F5344CB8AC3E}">
        <p14:creationId xmlns:p14="http://schemas.microsoft.com/office/powerpoint/2010/main" val="37237794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0"/>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9" grpId="0"/>
      <p:bldP spid="1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2.</a:t>
            </a:r>
            <a:r>
              <a:rPr lang="zh-CN" altLang="en-US" dirty="0" smtClean="0"/>
              <a:t>相关研究</a:t>
            </a:r>
            <a:endParaRPr lang="zh-CN" altLang="en-US" dirty="0"/>
          </a:p>
        </p:txBody>
      </p:sp>
      <p:sp>
        <p:nvSpPr>
          <p:cNvPr id="3" name="内容占位符 2"/>
          <p:cNvSpPr>
            <a:spLocks noGrp="1"/>
          </p:cNvSpPr>
          <p:nvPr>
            <p:ph idx="1"/>
          </p:nvPr>
        </p:nvSpPr>
        <p:spPr/>
        <p:txBody>
          <a:bodyPr/>
          <a:lstStyle/>
          <a:p>
            <a:r>
              <a:rPr lang="en-US" altLang="zh-CN" dirty="0" smtClean="0"/>
              <a:t>SAF</a:t>
            </a:r>
          </a:p>
          <a:p>
            <a:pPr marL="0" indent="0">
              <a:buNone/>
            </a:pPr>
            <a:r>
              <a:rPr lang="en-US" altLang="zh-CN" dirty="0"/>
              <a:t> </a:t>
            </a:r>
            <a:r>
              <a:rPr lang="en-US" altLang="zh-CN" dirty="0" smtClean="0"/>
              <a:t>     Standard Average Filter</a:t>
            </a:r>
          </a:p>
          <a:p>
            <a:r>
              <a:rPr lang="en-US" altLang="zh-CN" dirty="0" smtClean="0"/>
              <a:t>SMF</a:t>
            </a:r>
          </a:p>
          <a:p>
            <a:pPr marL="0" indent="0">
              <a:buNone/>
            </a:pPr>
            <a:r>
              <a:rPr lang="en-US" altLang="zh-CN" dirty="0" smtClean="0"/>
              <a:t>      </a:t>
            </a:r>
            <a:r>
              <a:rPr lang="en-US" altLang="zh-CN" dirty="0"/>
              <a:t>Standard </a:t>
            </a:r>
            <a:r>
              <a:rPr lang="en-US" altLang="zh-CN" dirty="0" smtClean="0"/>
              <a:t>Median Filter</a:t>
            </a:r>
          </a:p>
          <a:p>
            <a:r>
              <a:rPr lang="en-US" altLang="zh-CN" dirty="0" smtClean="0"/>
              <a:t>AMF</a:t>
            </a:r>
          </a:p>
          <a:p>
            <a:pPr marL="0" indent="0">
              <a:buNone/>
            </a:pPr>
            <a:r>
              <a:rPr lang="en-US" altLang="zh-CN" dirty="0"/>
              <a:t> </a:t>
            </a:r>
            <a:r>
              <a:rPr lang="en-US" altLang="zh-CN" dirty="0" smtClean="0"/>
              <a:t>     Adaptive Median Filter</a:t>
            </a:r>
          </a:p>
          <a:p>
            <a:pPr marL="0" indent="0">
              <a:buNone/>
            </a:pPr>
            <a:endParaRPr lang="zh-CN" altLang="en-US" dirty="0"/>
          </a:p>
        </p:txBody>
      </p:sp>
      <p:graphicFrame>
        <p:nvGraphicFramePr>
          <p:cNvPr id="4" name="表格 3"/>
          <p:cNvGraphicFramePr>
            <a:graphicFrameLocks noGrp="1"/>
          </p:cNvGraphicFramePr>
          <p:nvPr>
            <p:extLst>
              <p:ext uri="{D42A27DB-BD31-4B8C-83A1-F6EECF244321}">
                <p14:modId xmlns:p14="http://schemas.microsoft.com/office/powerpoint/2010/main" val="779708794"/>
              </p:ext>
            </p:extLst>
          </p:nvPr>
        </p:nvGraphicFramePr>
        <p:xfrm>
          <a:off x="6768757" y="1559925"/>
          <a:ext cx="4047525" cy="3687576"/>
        </p:xfrm>
        <a:graphic>
          <a:graphicData uri="http://schemas.openxmlformats.org/drawingml/2006/table">
            <a:tbl>
              <a:tblPr firstRow="1" bandRow="1">
                <a:tableStyleId>{5C22544A-7EE6-4342-B048-85BDC9FD1C3A}</a:tableStyleId>
              </a:tblPr>
              <a:tblGrid>
                <a:gridCol w="1349175">
                  <a:extLst>
                    <a:ext uri="{9D8B030D-6E8A-4147-A177-3AD203B41FA5}">
                      <a16:colId xmlns:a16="http://schemas.microsoft.com/office/drawing/2014/main" val="20000"/>
                    </a:ext>
                  </a:extLst>
                </a:gridCol>
                <a:gridCol w="1349175">
                  <a:extLst>
                    <a:ext uri="{9D8B030D-6E8A-4147-A177-3AD203B41FA5}">
                      <a16:colId xmlns:a16="http://schemas.microsoft.com/office/drawing/2014/main" val="20001"/>
                    </a:ext>
                  </a:extLst>
                </a:gridCol>
                <a:gridCol w="1349175">
                  <a:extLst>
                    <a:ext uri="{9D8B030D-6E8A-4147-A177-3AD203B41FA5}">
                      <a16:colId xmlns:a16="http://schemas.microsoft.com/office/drawing/2014/main" val="20002"/>
                    </a:ext>
                  </a:extLst>
                </a:gridCol>
              </a:tblGrid>
              <a:tr h="1229192">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1229192">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1229192">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bl>
          </a:graphicData>
        </a:graphic>
      </p:graphicFrame>
      <p:sp>
        <p:nvSpPr>
          <p:cNvPr id="5" name="文本框 4"/>
          <p:cNvSpPr txBox="1"/>
          <p:nvPr/>
        </p:nvSpPr>
        <p:spPr>
          <a:xfrm>
            <a:off x="8336304" y="3049770"/>
            <a:ext cx="912429" cy="707886"/>
          </a:xfrm>
          <a:prstGeom prst="rect">
            <a:avLst/>
          </a:prstGeom>
          <a:noFill/>
        </p:spPr>
        <p:txBody>
          <a:bodyPr wrap="none" rtlCol="0">
            <a:spAutoFit/>
          </a:bodyPr>
          <a:lstStyle/>
          <a:p>
            <a:r>
              <a:rPr lang="en-US" altLang="zh-CN" sz="4000" dirty="0" smtClean="0"/>
              <a:t>(</a:t>
            </a:r>
            <a:r>
              <a:rPr lang="en-US" altLang="zh-CN" sz="4000" dirty="0" err="1"/>
              <a:t>i</a:t>
            </a:r>
            <a:r>
              <a:rPr lang="en-US" altLang="zh-CN" sz="4000" dirty="0" err="1" smtClean="0"/>
              <a:t>,j</a:t>
            </a:r>
            <a:r>
              <a:rPr lang="en-US" altLang="zh-CN" sz="4000" dirty="0" smtClean="0"/>
              <a:t>)</a:t>
            </a:r>
            <a:endParaRPr lang="zh-CN" altLang="en-US" sz="4000" dirty="0"/>
          </a:p>
        </p:txBody>
      </p:sp>
    </p:spTree>
    <p:extLst>
      <p:ext uri="{BB962C8B-B14F-4D97-AF65-F5344CB8AC3E}">
        <p14:creationId xmlns:p14="http://schemas.microsoft.com/office/powerpoint/2010/main" val="177849681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3. </a:t>
            </a:r>
            <a:r>
              <a:rPr lang="zh-CN" altLang="en-US" dirty="0" smtClean="0"/>
              <a:t>算法</a:t>
            </a:r>
            <a:r>
              <a:rPr lang="en-US" altLang="zh-CN" dirty="0" smtClean="0"/>
              <a:t>PA (Proposed Algorithm)</a:t>
            </a:r>
            <a:endParaRPr lang="zh-CN" altLang="en-US" dirty="0"/>
          </a:p>
        </p:txBody>
      </p:sp>
      <p:sp>
        <p:nvSpPr>
          <p:cNvPr id="3" name="内容占位符 2"/>
          <p:cNvSpPr>
            <a:spLocks noGrp="1"/>
          </p:cNvSpPr>
          <p:nvPr>
            <p:ph idx="1"/>
          </p:nvPr>
        </p:nvSpPr>
        <p:spPr/>
        <p:txBody>
          <a:bodyPr/>
          <a:lstStyle/>
          <a:p>
            <a:r>
              <a:rPr lang="en-US" altLang="zh-CN" dirty="0" smtClean="0"/>
              <a:t>3.1 </a:t>
            </a:r>
            <a:r>
              <a:rPr lang="zh-CN" altLang="en-US" dirty="0" smtClean="0"/>
              <a:t>噪声点的检测</a:t>
            </a:r>
            <a:endParaRPr lang="en-US" altLang="zh-CN" dirty="0" smtClean="0"/>
          </a:p>
          <a:p>
            <a:pPr marL="0" indent="0">
              <a:buNone/>
            </a:pPr>
            <a:r>
              <a:rPr lang="en-US" altLang="zh-CN" dirty="0"/>
              <a:t> </a:t>
            </a:r>
            <a:r>
              <a:rPr lang="en-US" altLang="zh-CN" dirty="0" smtClean="0"/>
              <a:t>     good pixels</a:t>
            </a:r>
          </a:p>
          <a:p>
            <a:pPr marL="0" indent="0">
              <a:buNone/>
            </a:pPr>
            <a:r>
              <a:rPr lang="en-US" altLang="zh-CN" dirty="0"/>
              <a:t> </a:t>
            </a:r>
            <a:r>
              <a:rPr lang="en-US" altLang="zh-CN" dirty="0" smtClean="0"/>
              <a:t>      </a:t>
            </a:r>
          </a:p>
        </p:txBody>
      </p:sp>
      <p:sp>
        <p:nvSpPr>
          <p:cNvPr id="4" name="文本框 3"/>
          <p:cNvSpPr txBox="1"/>
          <p:nvPr/>
        </p:nvSpPr>
        <p:spPr>
          <a:xfrm>
            <a:off x="5008973" y="1905000"/>
            <a:ext cx="5362465" cy="4770537"/>
          </a:xfrm>
          <a:prstGeom prst="rect">
            <a:avLst/>
          </a:prstGeom>
          <a:noFill/>
        </p:spPr>
        <p:txBody>
          <a:bodyPr wrap="square" rtlCol="0">
            <a:spAutoFit/>
          </a:bodyPr>
          <a:lstStyle/>
          <a:p>
            <a:r>
              <a:rPr lang="en-US" altLang="zh-CN" sz="1200" dirty="0" smtClean="0"/>
              <a:t>  255   </a:t>
            </a:r>
            <a:r>
              <a:rPr lang="en-US" altLang="zh-CN" sz="3200" dirty="0">
                <a:solidFill>
                  <a:srgbClr val="FF0000"/>
                </a:solidFill>
              </a:rPr>
              <a:t>165</a:t>
            </a:r>
            <a:r>
              <a:rPr lang="en-US" altLang="zh-CN" sz="1200" dirty="0"/>
              <a:t>   255   255   255   255   255   255   255   255     0     0</a:t>
            </a:r>
          </a:p>
          <a:p>
            <a:r>
              <a:rPr lang="en-US" altLang="zh-CN" sz="1200" dirty="0"/>
              <a:t>   255   255   255     0   255     0     0     0     0   255   </a:t>
            </a:r>
            <a:r>
              <a:rPr lang="en-US" altLang="zh-CN" sz="3200" dirty="0">
                <a:solidFill>
                  <a:srgbClr val="FF0000"/>
                </a:solidFill>
              </a:rPr>
              <a:t>159</a:t>
            </a:r>
            <a:r>
              <a:rPr lang="en-US" altLang="zh-CN" sz="1200" dirty="0"/>
              <a:t>     0</a:t>
            </a:r>
          </a:p>
          <a:p>
            <a:r>
              <a:rPr lang="en-US" altLang="zh-CN" sz="1200" dirty="0"/>
              <a:t>     0   255   255   </a:t>
            </a:r>
            <a:r>
              <a:rPr lang="en-US" altLang="zh-CN" sz="3200" dirty="0">
                <a:solidFill>
                  <a:srgbClr val="FF0000"/>
                </a:solidFill>
              </a:rPr>
              <a:t>184</a:t>
            </a:r>
            <a:r>
              <a:rPr lang="en-US" altLang="zh-CN" sz="1200" dirty="0"/>
              <a:t>     0   255   255   255     0     0     0     0</a:t>
            </a:r>
          </a:p>
          <a:p>
            <a:r>
              <a:rPr lang="en-US" altLang="zh-CN" sz="1200" dirty="0"/>
              <a:t>   255     0     0     0   255   255     0   255     0     0   255     0</a:t>
            </a:r>
          </a:p>
          <a:p>
            <a:r>
              <a:rPr lang="en-US" altLang="zh-CN" sz="1200" dirty="0"/>
              <a:t>   255     0   255     0   255   255     0     0     0     0   255   255</a:t>
            </a:r>
          </a:p>
          <a:p>
            <a:r>
              <a:rPr lang="en-US" altLang="zh-CN" sz="1200" dirty="0"/>
              <a:t>     0   255     0     0     0    </a:t>
            </a:r>
            <a:r>
              <a:rPr lang="en-US" altLang="zh-CN" sz="3200" dirty="0">
                <a:solidFill>
                  <a:srgbClr val="FF0000"/>
                </a:solidFill>
              </a:rPr>
              <a:t>14</a:t>
            </a:r>
            <a:r>
              <a:rPr lang="en-US" altLang="zh-CN" sz="1200" dirty="0"/>
              <a:t>     0   255   255   255   255   255</a:t>
            </a:r>
          </a:p>
          <a:p>
            <a:r>
              <a:rPr lang="en-US" altLang="zh-CN" sz="1200" dirty="0"/>
              <a:t>     0   255   255   255     0   255   255     0     0     0     0   255</a:t>
            </a:r>
          </a:p>
          <a:p>
            <a:r>
              <a:rPr lang="en-US" altLang="zh-CN" sz="1200" dirty="0"/>
              <a:t>   255    </a:t>
            </a:r>
            <a:r>
              <a:rPr lang="en-US" altLang="zh-CN" sz="3200" dirty="0">
                <a:solidFill>
                  <a:srgbClr val="FF0000"/>
                </a:solidFill>
              </a:rPr>
              <a:t>79</a:t>
            </a:r>
            <a:r>
              <a:rPr lang="en-US" altLang="zh-CN" sz="1200" dirty="0"/>
              <a:t>     0   255   255     0     0     0   255   255     0     0</a:t>
            </a:r>
          </a:p>
          <a:p>
            <a:r>
              <a:rPr lang="en-US" altLang="zh-CN" sz="1200" dirty="0"/>
              <a:t>   </a:t>
            </a:r>
            <a:r>
              <a:rPr lang="en-US" altLang="zh-CN" sz="3200" dirty="0">
                <a:solidFill>
                  <a:srgbClr val="FF0000"/>
                </a:solidFill>
              </a:rPr>
              <a:t>133</a:t>
            </a:r>
            <a:r>
              <a:rPr lang="en-US" altLang="zh-CN" sz="1200" dirty="0"/>
              <a:t>   255     0     0    </a:t>
            </a:r>
            <a:r>
              <a:rPr lang="en-US" altLang="zh-CN" sz="3200" dirty="0">
                <a:solidFill>
                  <a:srgbClr val="FF0000"/>
                </a:solidFill>
              </a:rPr>
              <a:t>71</a:t>
            </a:r>
            <a:r>
              <a:rPr lang="en-US" altLang="zh-CN" sz="1200" dirty="0"/>
              <a:t>     0     0   255     0   255     0   255</a:t>
            </a:r>
          </a:p>
          <a:p>
            <a:r>
              <a:rPr lang="en-US" altLang="zh-CN" sz="1200" dirty="0"/>
              <a:t>   </a:t>
            </a:r>
            <a:r>
              <a:rPr lang="en-US" altLang="zh-CN" sz="3200" dirty="0">
                <a:solidFill>
                  <a:srgbClr val="FF0000"/>
                </a:solidFill>
              </a:rPr>
              <a:t>138</a:t>
            </a:r>
            <a:r>
              <a:rPr lang="en-US" altLang="zh-CN" sz="1200" dirty="0"/>
              <a:t>     0     0   255     0     0   255   255   255   </a:t>
            </a:r>
            <a:r>
              <a:rPr lang="en-US" altLang="zh-CN" sz="3200" dirty="0">
                <a:solidFill>
                  <a:srgbClr val="FF0000"/>
                </a:solidFill>
              </a:rPr>
              <a:t>125</a:t>
            </a:r>
            <a:r>
              <a:rPr lang="en-US" altLang="zh-CN" sz="1200" dirty="0"/>
              <a:t>   255   255</a:t>
            </a:r>
          </a:p>
          <a:p>
            <a:r>
              <a:rPr lang="en-US" altLang="zh-CN" sz="1200" dirty="0"/>
              <a:t>     0   255     0     0   255   255   255   255     0     0     0     0</a:t>
            </a:r>
          </a:p>
          <a:p>
            <a:r>
              <a:rPr lang="en-US" altLang="zh-CN" sz="1200" dirty="0"/>
              <a:t>   </a:t>
            </a:r>
            <a:r>
              <a:rPr lang="en-US" altLang="zh-CN" sz="3200" dirty="0">
                <a:solidFill>
                  <a:srgbClr val="FF0000"/>
                </a:solidFill>
              </a:rPr>
              <a:t>128</a:t>
            </a:r>
            <a:r>
              <a:rPr lang="en-US" altLang="zh-CN" sz="1200" dirty="0"/>
              <a:t>   255   255   255     0     0   255     0   255     0   255   255</a:t>
            </a:r>
            <a:endParaRPr lang="zh-CN" altLang="en-US" sz="1200" dirty="0"/>
          </a:p>
        </p:txBody>
      </p:sp>
    </p:spTree>
    <p:extLst>
      <p:ext uri="{BB962C8B-B14F-4D97-AF65-F5344CB8AC3E}">
        <p14:creationId xmlns:p14="http://schemas.microsoft.com/office/powerpoint/2010/main" val="121756525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3. </a:t>
            </a:r>
            <a:r>
              <a:rPr lang="zh-CN" altLang="en-US" dirty="0"/>
              <a:t>算法</a:t>
            </a:r>
            <a:r>
              <a:rPr lang="en-US" altLang="zh-CN" dirty="0"/>
              <a:t>PA (Proposed Algorithm)</a:t>
            </a:r>
            <a:endParaRPr lang="zh-CN" altLang="en-US" dirty="0"/>
          </a:p>
        </p:txBody>
      </p:sp>
      <p:sp>
        <p:nvSpPr>
          <p:cNvPr id="3" name="内容占位符 2"/>
          <p:cNvSpPr>
            <a:spLocks noGrp="1"/>
          </p:cNvSpPr>
          <p:nvPr>
            <p:ph idx="1"/>
          </p:nvPr>
        </p:nvSpPr>
        <p:spPr/>
        <p:txBody>
          <a:bodyPr/>
          <a:lstStyle/>
          <a:p>
            <a:r>
              <a:rPr lang="en-US" altLang="zh-CN" dirty="0" smtClean="0"/>
              <a:t>3.2 </a:t>
            </a:r>
            <a:r>
              <a:rPr lang="zh-CN" altLang="en-US" dirty="0" smtClean="0"/>
              <a:t>可疑噪声点的处理</a:t>
            </a:r>
            <a:endParaRPr lang="en-US" altLang="zh-CN" dirty="0" smtClean="0"/>
          </a:p>
          <a:p>
            <a:pPr marL="0" indent="0">
              <a:buNone/>
            </a:pPr>
            <a:r>
              <a:rPr lang="en-US" altLang="zh-CN" dirty="0" smtClean="0"/>
              <a:t>      suspicious pixels</a:t>
            </a:r>
          </a:p>
          <a:p>
            <a:pPr marL="0" indent="0">
              <a:buNone/>
            </a:pPr>
            <a:r>
              <a:rPr lang="en-US" altLang="zh-CN" dirty="0"/>
              <a:t> </a:t>
            </a:r>
            <a:r>
              <a:rPr lang="en-US" altLang="zh-CN" dirty="0" smtClean="0"/>
              <a:t>     </a:t>
            </a:r>
            <a:r>
              <a:rPr lang="zh-CN" altLang="en-US" dirty="0" smtClean="0"/>
              <a:t>动态窗口： 扩大可信范围</a:t>
            </a:r>
            <a:endParaRPr lang="en-US" altLang="zh-CN" dirty="0" smtClean="0"/>
          </a:p>
          <a:p>
            <a:pPr marL="0" indent="0">
              <a:buNone/>
            </a:pPr>
            <a:r>
              <a:rPr lang="en-US" altLang="zh-CN" dirty="0"/>
              <a:t> </a:t>
            </a:r>
            <a:r>
              <a:rPr lang="en-US" altLang="zh-CN" dirty="0" smtClean="0"/>
              <a:t>     </a:t>
            </a:r>
            <a:r>
              <a:rPr lang="zh-CN" altLang="en-US" dirty="0" smtClean="0"/>
              <a:t>两个过程：“</a:t>
            </a:r>
            <a:r>
              <a:rPr lang="zh-CN" altLang="en-US" dirty="0"/>
              <a:t>个体</a:t>
            </a:r>
            <a:r>
              <a:rPr lang="zh-CN" altLang="en-US" dirty="0" smtClean="0"/>
              <a:t>” </a:t>
            </a:r>
            <a:r>
              <a:rPr lang="en-US" altLang="zh-CN" dirty="0" smtClean="0"/>
              <a:t>-&gt; </a:t>
            </a:r>
            <a:r>
              <a:rPr lang="zh-CN" altLang="en-US" dirty="0" smtClean="0"/>
              <a:t>“群伙”</a:t>
            </a:r>
            <a:r>
              <a:rPr lang="en-US" altLang="zh-CN" dirty="0" smtClean="0"/>
              <a:t> </a:t>
            </a:r>
          </a:p>
          <a:p>
            <a:pPr marL="0" indent="0">
              <a:buNone/>
            </a:pPr>
            <a:endParaRPr lang="zh-CN" altLang="en-US" dirty="0"/>
          </a:p>
        </p:txBody>
      </p:sp>
      <p:graphicFrame>
        <p:nvGraphicFramePr>
          <p:cNvPr id="4" name="表格 3"/>
          <p:cNvGraphicFramePr>
            <a:graphicFrameLocks noGrp="1"/>
          </p:cNvGraphicFramePr>
          <p:nvPr>
            <p:extLst>
              <p:ext uri="{D42A27DB-BD31-4B8C-83A1-F6EECF244321}">
                <p14:modId xmlns:p14="http://schemas.microsoft.com/office/powerpoint/2010/main" val="584075248"/>
              </p:ext>
            </p:extLst>
          </p:nvPr>
        </p:nvGraphicFramePr>
        <p:xfrm>
          <a:off x="6757536" y="1905000"/>
          <a:ext cx="1683264" cy="1801113"/>
        </p:xfrm>
        <a:graphic>
          <a:graphicData uri="http://schemas.openxmlformats.org/drawingml/2006/table">
            <a:tbl>
              <a:tblPr firstRow="1" bandRow="1">
                <a:tableStyleId>{5C22544A-7EE6-4342-B048-85BDC9FD1C3A}</a:tableStyleId>
              </a:tblPr>
              <a:tblGrid>
                <a:gridCol w="561088">
                  <a:extLst>
                    <a:ext uri="{9D8B030D-6E8A-4147-A177-3AD203B41FA5}">
                      <a16:colId xmlns:a16="http://schemas.microsoft.com/office/drawing/2014/main" val="20000"/>
                    </a:ext>
                  </a:extLst>
                </a:gridCol>
                <a:gridCol w="561088">
                  <a:extLst>
                    <a:ext uri="{9D8B030D-6E8A-4147-A177-3AD203B41FA5}">
                      <a16:colId xmlns:a16="http://schemas.microsoft.com/office/drawing/2014/main" val="20001"/>
                    </a:ext>
                  </a:extLst>
                </a:gridCol>
                <a:gridCol w="561088">
                  <a:extLst>
                    <a:ext uri="{9D8B030D-6E8A-4147-A177-3AD203B41FA5}">
                      <a16:colId xmlns:a16="http://schemas.microsoft.com/office/drawing/2014/main" val="20002"/>
                    </a:ext>
                  </a:extLst>
                </a:gridCol>
              </a:tblGrid>
              <a:tr h="600371">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600371">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600371">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bl>
          </a:graphicData>
        </a:graphic>
      </p:graphicFrame>
      <p:graphicFrame>
        <p:nvGraphicFramePr>
          <p:cNvPr id="5" name="表格 4"/>
          <p:cNvGraphicFramePr>
            <a:graphicFrameLocks noGrp="1"/>
          </p:cNvGraphicFramePr>
          <p:nvPr>
            <p:extLst>
              <p:ext uri="{D42A27DB-BD31-4B8C-83A1-F6EECF244321}">
                <p14:modId xmlns:p14="http://schemas.microsoft.com/office/powerpoint/2010/main" val="1093369794"/>
              </p:ext>
            </p:extLst>
          </p:nvPr>
        </p:nvGraphicFramePr>
        <p:xfrm>
          <a:off x="9301912" y="1706223"/>
          <a:ext cx="2202700" cy="2198665"/>
        </p:xfrm>
        <a:graphic>
          <a:graphicData uri="http://schemas.openxmlformats.org/drawingml/2006/table">
            <a:tbl>
              <a:tblPr firstRow="1" bandRow="1">
                <a:tableStyleId>{5C22544A-7EE6-4342-B048-85BDC9FD1C3A}</a:tableStyleId>
              </a:tblPr>
              <a:tblGrid>
                <a:gridCol w="440540">
                  <a:extLst>
                    <a:ext uri="{9D8B030D-6E8A-4147-A177-3AD203B41FA5}">
                      <a16:colId xmlns:a16="http://schemas.microsoft.com/office/drawing/2014/main" val="20000"/>
                    </a:ext>
                  </a:extLst>
                </a:gridCol>
                <a:gridCol w="440540">
                  <a:extLst>
                    <a:ext uri="{9D8B030D-6E8A-4147-A177-3AD203B41FA5}">
                      <a16:colId xmlns:a16="http://schemas.microsoft.com/office/drawing/2014/main" val="20001"/>
                    </a:ext>
                  </a:extLst>
                </a:gridCol>
                <a:gridCol w="440540">
                  <a:extLst>
                    <a:ext uri="{9D8B030D-6E8A-4147-A177-3AD203B41FA5}">
                      <a16:colId xmlns:a16="http://schemas.microsoft.com/office/drawing/2014/main" val="20002"/>
                    </a:ext>
                  </a:extLst>
                </a:gridCol>
                <a:gridCol w="440540">
                  <a:extLst>
                    <a:ext uri="{9D8B030D-6E8A-4147-A177-3AD203B41FA5}">
                      <a16:colId xmlns:a16="http://schemas.microsoft.com/office/drawing/2014/main" val="20003"/>
                    </a:ext>
                  </a:extLst>
                </a:gridCol>
                <a:gridCol w="440540">
                  <a:extLst>
                    <a:ext uri="{9D8B030D-6E8A-4147-A177-3AD203B41FA5}">
                      <a16:colId xmlns:a16="http://schemas.microsoft.com/office/drawing/2014/main" val="20004"/>
                    </a:ext>
                  </a:extLst>
                </a:gridCol>
              </a:tblGrid>
              <a:tr h="439733">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439733">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439733">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439733">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439733">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bl>
          </a:graphicData>
        </a:graphic>
      </p:graphicFrame>
      <p:pic>
        <p:nvPicPr>
          <p:cNvPr id="6"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88282" y="3833086"/>
            <a:ext cx="2685685" cy="2952476"/>
          </a:xfrm>
          <a:prstGeom prst="rect">
            <a:avLst/>
          </a:prstGeom>
        </p:spPr>
      </p:pic>
      <p:pic>
        <p:nvPicPr>
          <p:cNvPr id="7" name="图片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69664" y="3833086"/>
            <a:ext cx="2755139" cy="2952476"/>
          </a:xfrm>
          <a:prstGeom prst="rect">
            <a:avLst/>
          </a:prstGeom>
        </p:spPr>
      </p:pic>
    </p:spTree>
    <p:extLst>
      <p:ext uri="{BB962C8B-B14F-4D97-AF65-F5344CB8AC3E}">
        <p14:creationId xmlns:p14="http://schemas.microsoft.com/office/powerpoint/2010/main" val="389965377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4. </a:t>
            </a:r>
            <a:r>
              <a:rPr lang="zh-CN" altLang="en-US" dirty="0" smtClean="0"/>
              <a:t>实验结果</a:t>
            </a:r>
            <a:endParaRPr lang="zh-CN" altLang="en-US" dirty="0"/>
          </a:p>
        </p:txBody>
      </p:sp>
      <p:sp>
        <p:nvSpPr>
          <p:cNvPr id="3" name="内容占位符 2"/>
          <p:cNvSpPr>
            <a:spLocks noGrp="1"/>
          </p:cNvSpPr>
          <p:nvPr>
            <p:ph idx="1"/>
          </p:nvPr>
        </p:nvSpPr>
        <p:spPr/>
        <p:txBody>
          <a:bodyPr/>
          <a:lstStyle/>
          <a:p>
            <a:r>
              <a:rPr lang="en-US" altLang="zh-CN" dirty="0" smtClean="0"/>
              <a:t>4.1 </a:t>
            </a:r>
            <a:r>
              <a:rPr lang="zh-CN" altLang="en-US" dirty="0" smtClean="0"/>
              <a:t>去噪图像</a:t>
            </a:r>
            <a:endParaRPr lang="zh-CN" altLang="en-US" dirty="0"/>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13833" y="65902"/>
            <a:ext cx="6196292" cy="6858000"/>
          </a:xfrm>
          <a:prstGeom prst="rect">
            <a:avLst/>
          </a:prstGeom>
        </p:spPr>
      </p:pic>
    </p:spTree>
    <p:extLst>
      <p:ext uri="{BB962C8B-B14F-4D97-AF65-F5344CB8AC3E}">
        <p14:creationId xmlns:p14="http://schemas.microsoft.com/office/powerpoint/2010/main" val="126487563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4. </a:t>
            </a:r>
            <a:r>
              <a:rPr lang="zh-CN" altLang="en-US" dirty="0" smtClean="0"/>
              <a:t>实验结果</a:t>
            </a:r>
            <a:endParaRPr lang="zh-CN" altLang="en-US" dirty="0"/>
          </a:p>
        </p:txBody>
      </p:sp>
      <p:pic>
        <p:nvPicPr>
          <p:cNvPr id="6" name="内容占位符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075410" y="2292178"/>
            <a:ext cx="2659920" cy="2659920"/>
          </a:xfrm>
        </p:spPr>
      </p:pic>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73725" y="2292178"/>
            <a:ext cx="2622292" cy="2622292"/>
          </a:xfrm>
          <a:prstGeom prst="rect">
            <a:avLst/>
          </a:prstGeom>
        </p:spPr>
      </p:pic>
      <p:pic>
        <p:nvPicPr>
          <p:cNvPr id="7" name="图片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14723" y="2292178"/>
            <a:ext cx="2659920" cy="2659920"/>
          </a:xfrm>
          <a:prstGeom prst="rect">
            <a:avLst/>
          </a:prstGeom>
        </p:spPr>
      </p:pic>
      <p:sp>
        <p:nvSpPr>
          <p:cNvPr id="8" name="文本框 7"/>
          <p:cNvSpPr txBox="1"/>
          <p:nvPr/>
        </p:nvSpPr>
        <p:spPr>
          <a:xfrm>
            <a:off x="6095028" y="5339276"/>
            <a:ext cx="620683" cy="369332"/>
          </a:xfrm>
          <a:prstGeom prst="rect">
            <a:avLst/>
          </a:prstGeom>
          <a:noFill/>
        </p:spPr>
        <p:txBody>
          <a:bodyPr wrap="none" rtlCol="0">
            <a:spAutoFit/>
          </a:bodyPr>
          <a:lstStyle/>
          <a:p>
            <a:r>
              <a:rPr lang="en-US" altLang="zh-CN" dirty="0" smtClean="0"/>
              <a:t>90%</a:t>
            </a:r>
            <a:endParaRPr lang="zh-CN" altLang="en-US" dirty="0"/>
          </a:p>
        </p:txBody>
      </p:sp>
    </p:spTree>
    <p:extLst>
      <p:ext uri="{BB962C8B-B14F-4D97-AF65-F5344CB8AC3E}">
        <p14:creationId xmlns:p14="http://schemas.microsoft.com/office/powerpoint/2010/main" val="329502281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4. </a:t>
            </a:r>
            <a:r>
              <a:rPr lang="zh-CN" altLang="en-US" dirty="0" smtClean="0"/>
              <a:t>实验结果</a:t>
            </a:r>
            <a:endParaRPr lang="zh-CN" altLang="en-US" dirty="0"/>
          </a:p>
        </p:txBody>
      </p:sp>
      <p:pic>
        <p:nvPicPr>
          <p:cNvPr id="4" name="内容占位符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116899" y="2292178"/>
            <a:ext cx="2652905" cy="2652905"/>
          </a:xfrm>
        </p:spPr>
      </p:pic>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73725" y="2292178"/>
            <a:ext cx="2622292" cy="2622292"/>
          </a:xfrm>
          <a:prstGeom prst="rect">
            <a:avLst/>
          </a:prstGeom>
        </p:spPr>
      </p:pic>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90686" y="2292177"/>
            <a:ext cx="2652905" cy="2652905"/>
          </a:xfrm>
          <a:prstGeom prst="rect">
            <a:avLst/>
          </a:prstGeom>
        </p:spPr>
      </p:pic>
      <p:sp>
        <p:nvSpPr>
          <p:cNvPr id="7" name="文本框 6"/>
          <p:cNvSpPr txBox="1"/>
          <p:nvPr/>
        </p:nvSpPr>
        <p:spPr>
          <a:xfrm>
            <a:off x="6133009" y="5311472"/>
            <a:ext cx="620683" cy="369332"/>
          </a:xfrm>
          <a:prstGeom prst="rect">
            <a:avLst/>
          </a:prstGeom>
          <a:noFill/>
        </p:spPr>
        <p:txBody>
          <a:bodyPr wrap="none" rtlCol="0">
            <a:spAutoFit/>
          </a:bodyPr>
          <a:lstStyle/>
          <a:p>
            <a:r>
              <a:rPr lang="en-US" altLang="zh-CN" dirty="0" smtClean="0"/>
              <a:t>95%</a:t>
            </a:r>
            <a:endParaRPr lang="zh-CN" altLang="en-US" dirty="0"/>
          </a:p>
        </p:txBody>
      </p:sp>
    </p:spTree>
    <p:extLst>
      <p:ext uri="{BB962C8B-B14F-4D97-AF65-F5344CB8AC3E}">
        <p14:creationId xmlns:p14="http://schemas.microsoft.com/office/powerpoint/2010/main" val="182959780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4. </a:t>
            </a:r>
            <a:r>
              <a:rPr lang="zh-CN" altLang="en-US" dirty="0"/>
              <a:t>实验结果</a:t>
            </a:r>
          </a:p>
        </p:txBody>
      </p:sp>
      <p:sp>
        <p:nvSpPr>
          <p:cNvPr id="3" name="内容占位符 2"/>
          <p:cNvSpPr>
            <a:spLocks noGrp="1"/>
          </p:cNvSpPr>
          <p:nvPr>
            <p:ph idx="1"/>
          </p:nvPr>
        </p:nvSpPr>
        <p:spPr>
          <a:xfrm>
            <a:off x="967676" y="1597152"/>
            <a:ext cx="8915400" cy="3777622"/>
          </a:xfrm>
        </p:spPr>
        <p:txBody>
          <a:bodyPr/>
          <a:lstStyle/>
          <a:p>
            <a:r>
              <a:rPr lang="en-US" altLang="zh-CN" dirty="0" smtClean="0"/>
              <a:t>4.2 </a:t>
            </a:r>
            <a:r>
              <a:rPr lang="zh-CN" altLang="en-US" dirty="0" smtClean="0"/>
              <a:t>图像质量检测</a:t>
            </a:r>
            <a:endParaRPr lang="en-US" altLang="zh-CN" dirty="0" smtClean="0"/>
          </a:p>
          <a:p>
            <a:pPr lvl="1"/>
            <a:r>
              <a:rPr lang="en-US" altLang="zh-CN" dirty="0" smtClean="0"/>
              <a:t>SSIM</a:t>
            </a:r>
          </a:p>
          <a:p>
            <a:pPr lvl="1"/>
            <a:r>
              <a:rPr lang="en-US" altLang="zh-CN" dirty="0" smtClean="0"/>
              <a:t>FSIM</a:t>
            </a:r>
          </a:p>
          <a:p>
            <a:pPr lvl="1"/>
            <a:r>
              <a:rPr lang="en-US" altLang="zh-CN" dirty="0" smtClean="0"/>
              <a:t>Histogram Distance</a:t>
            </a:r>
          </a:p>
          <a:p>
            <a:endParaRPr lang="en-US" altLang="zh-CN" dirty="0" smtClean="0"/>
          </a:p>
          <a:p>
            <a:endParaRPr lang="zh-CN" altLang="en-US" dirty="0"/>
          </a:p>
        </p:txBody>
      </p:sp>
      <p:graphicFrame>
        <p:nvGraphicFramePr>
          <p:cNvPr id="4" name="表格 3"/>
          <p:cNvGraphicFramePr>
            <a:graphicFrameLocks noGrp="1"/>
          </p:cNvGraphicFramePr>
          <p:nvPr>
            <p:extLst>
              <p:ext uri="{D42A27DB-BD31-4B8C-83A1-F6EECF244321}">
                <p14:modId xmlns:p14="http://schemas.microsoft.com/office/powerpoint/2010/main" val="1130110361"/>
              </p:ext>
            </p:extLst>
          </p:nvPr>
        </p:nvGraphicFramePr>
        <p:xfrm>
          <a:off x="4803713" y="1337707"/>
          <a:ext cx="6864033" cy="1130773"/>
        </p:xfrm>
        <a:graphic>
          <a:graphicData uri="http://schemas.openxmlformats.org/drawingml/2006/table">
            <a:tbl>
              <a:tblPr firstRow="1" firstCol="1" bandRow="1">
                <a:tableStyleId>{5C22544A-7EE6-4342-B048-85BDC9FD1C3A}</a:tableStyleId>
              </a:tblPr>
              <a:tblGrid>
                <a:gridCol w="872440">
                  <a:extLst>
                    <a:ext uri="{9D8B030D-6E8A-4147-A177-3AD203B41FA5}">
                      <a16:colId xmlns:a16="http://schemas.microsoft.com/office/drawing/2014/main" val="4114454565"/>
                    </a:ext>
                  </a:extLst>
                </a:gridCol>
                <a:gridCol w="748257">
                  <a:extLst>
                    <a:ext uri="{9D8B030D-6E8A-4147-A177-3AD203B41FA5}">
                      <a16:colId xmlns:a16="http://schemas.microsoft.com/office/drawing/2014/main" val="2388329288"/>
                    </a:ext>
                  </a:extLst>
                </a:gridCol>
                <a:gridCol w="749048">
                  <a:extLst>
                    <a:ext uri="{9D8B030D-6E8A-4147-A177-3AD203B41FA5}">
                      <a16:colId xmlns:a16="http://schemas.microsoft.com/office/drawing/2014/main" val="543260514"/>
                    </a:ext>
                  </a:extLst>
                </a:gridCol>
                <a:gridCol w="749048">
                  <a:extLst>
                    <a:ext uri="{9D8B030D-6E8A-4147-A177-3AD203B41FA5}">
                      <a16:colId xmlns:a16="http://schemas.microsoft.com/office/drawing/2014/main" val="3350625107"/>
                    </a:ext>
                  </a:extLst>
                </a:gridCol>
                <a:gridCol w="749048">
                  <a:extLst>
                    <a:ext uri="{9D8B030D-6E8A-4147-A177-3AD203B41FA5}">
                      <a16:colId xmlns:a16="http://schemas.microsoft.com/office/drawing/2014/main" val="62124260"/>
                    </a:ext>
                  </a:extLst>
                </a:gridCol>
                <a:gridCol w="749048">
                  <a:extLst>
                    <a:ext uri="{9D8B030D-6E8A-4147-A177-3AD203B41FA5}">
                      <a16:colId xmlns:a16="http://schemas.microsoft.com/office/drawing/2014/main" val="1046473005"/>
                    </a:ext>
                  </a:extLst>
                </a:gridCol>
                <a:gridCol w="749048">
                  <a:extLst>
                    <a:ext uri="{9D8B030D-6E8A-4147-A177-3AD203B41FA5}">
                      <a16:colId xmlns:a16="http://schemas.microsoft.com/office/drawing/2014/main" val="3531464313"/>
                    </a:ext>
                  </a:extLst>
                </a:gridCol>
                <a:gridCol w="749048">
                  <a:extLst>
                    <a:ext uri="{9D8B030D-6E8A-4147-A177-3AD203B41FA5}">
                      <a16:colId xmlns:a16="http://schemas.microsoft.com/office/drawing/2014/main" val="3477171990"/>
                    </a:ext>
                  </a:extLst>
                </a:gridCol>
                <a:gridCol w="749048">
                  <a:extLst>
                    <a:ext uri="{9D8B030D-6E8A-4147-A177-3AD203B41FA5}">
                      <a16:colId xmlns:a16="http://schemas.microsoft.com/office/drawing/2014/main" val="3152297960"/>
                    </a:ext>
                  </a:extLst>
                </a:gridCol>
              </a:tblGrid>
              <a:tr h="149745">
                <a:tc rowSpan="2">
                  <a:txBody>
                    <a:bodyPr/>
                    <a:lstStyle/>
                    <a:p>
                      <a:pPr algn="just">
                        <a:spcAft>
                          <a:spcPts val="0"/>
                        </a:spcAft>
                      </a:pPr>
                      <a:r>
                        <a:rPr lang="zh-CN" sz="1050" kern="100">
                          <a:effectLst/>
                        </a:rPr>
                        <a:t>量化指标</a:t>
                      </a:r>
                      <a:endParaRPr lang="zh-CN" sz="1050" kern="100">
                        <a:effectLst/>
                        <a:latin typeface="Times New Roman" panose="02020603050405020304" pitchFamily="18" charset="0"/>
                        <a:ea typeface="宋体" panose="02010600030101010101" pitchFamily="2" charset="-122"/>
                      </a:endParaRPr>
                    </a:p>
                  </a:txBody>
                  <a:tcPr marL="68580" marR="68580" marT="0" marB="0"/>
                </a:tc>
                <a:tc gridSpan="4">
                  <a:txBody>
                    <a:bodyPr/>
                    <a:lstStyle/>
                    <a:p>
                      <a:pPr algn="just">
                        <a:spcAft>
                          <a:spcPts val="0"/>
                        </a:spcAft>
                      </a:pPr>
                      <a:r>
                        <a:rPr lang="en-US" sz="1050" kern="100" dirty="0" err="1">
                          <a:effectLst/>
                        </a:rPr>
                        <a:t>cameraman.tif</a:t>
                      </a:r>
                      <a:endParaRPr lang="zh-CN" sz="1050" kern="100" dirty="0">
                        <a:effectLst/>
                        <a:latin typeface="Times New Roman" panose="02020603050405020304" pitchFamily="18" charset="0"/>
                        <a:ea typeface="宋体" panose="02010600030101010101" pitchFamily="2" charset="-122"/>
                      </a:endParaRPr>
                    </a:p>
                  </a:txBody>
                  <a:tcPr marL="68580" marR="68580" marT="0" marB="0"/>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gridSpan="4">
                  <a:txBody>
                    <a:bodyPr/>
                    <a:lstStyle/>
                    <a:p>
                      <a:pPr algn="just">
                        <a:spcAft>
                          <a:spcPts val="0"/>
                        </a:spcAft>
                      </a:pPr>
                      <a:r>
                        <a:rPr lang="en-US" sz="1050" kern="100" dirty="0">
                          <a:effectLst/>
                        </a:rPr>
                        <a:t>lena.jpg</a:t>
                      </a:r>
                      <a:endParaRPr lang="zh-CN" sz="1050" kern="100" dirty="0">
                        <a:effectLst/>
                        <a:latin typeface="Times New Roman" panose="02020603050405020304" pitchFamily="18" charset="0"/>
                        <a:ea typeface="宋体" panose="02010600030101010101" pitchFamily="2" charset="-122"/>
                      </a:endParaRPr>
                    </a:p>
                  </a:txBody>
                  <a:tcPr marL="68580" marR="68580" marT="0" marB="0"/>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1602829727"/>
                  </a:ext>
                </a:extLst>
              </a:tr>
              <a:tr h="149745">
                <a:tc vMerge="1">
                  <a:txBody>
                    <a:bodyPr/>
                    <a:lstStyle/>
                    <a:p>
                      <a:endParaRPr lang="zh-CN" altLang="en-US"/>
                    </a:p>
                  </a:txBody>
                  <a:tcPr/>
                </a:tc>
                <a:tc>
                  <a:txBody>
                    <a:bodyPr/>
                    <a:lstStyle/>
                    <a:p>
                      <a:pPr algn="just">
                        <a:spcAft>
                          <a:spcPts val="0"/>
                        </a:spcAft>
                      </a:pPr>
                      <a:r>
                        <a:rPr lang="en-US" sz="1050" kern="100">
                          <a:effectLst/>
                        </a:rPr>
                        <a:t>SAF</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SMF</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AMF</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PA</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SAF</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SMF</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AMF</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PA</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431249295"/>
                  </a:ext>
                </a:extLst>
              </a:tr>
              <a:tr h="149745">
                <a:tc>
                  <a:txBody>
                    <a:bodyPr/>
                    <a:lstStyle/>
                    <a:p>
                      <a:pPr algn="just">
                        <a:spcAft>
                          <a:spcPts val="0"/>
                        </a:spcAft>
                      </a:pPr>
                      <a:r>
                        <a:rPr lang="en-US" sz="1050" kern="100">
                          <a:effectLst/>
                        </a:rPr>
                        <a:t>FSIM</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0.1033</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0.1114</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0.9108</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0.9836</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0.1014</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0.0961</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0.8933</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0.9910</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564272622"/>
                  </a:ext>
                </a:extLst>
              </a:tr>
              <a:tr h="149745">
                <a:tc>
                  <a:txBody>
                    <a:bodyPr/>
                    <a:lstStyle/>
                    <a:p>
                      <a:pPr algn="just">
                        <a:spcAft>
                          <a:spcPts val="0"/>
                        </a:spcAft>
                      </a:pPr>
                      <a:r>
                        <a:rPr lang="en-US" sz="1050" kern="100">
                          <a:effectLst/>
                        </a:rPr>
                        <a:t>SSIM</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0.0000</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0.0000</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0.1202</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0.7734</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0.0000</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0.0000</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0.1457</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0.7939</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020722740"/>
                  </a:ext>
                </a:extLst>
              </a:tr>
              <a:tr h="330673">
                <a:tc>
                  <a:txBody>
                    <a:bodyPr/>
                    <a:lstStyle/>
                    <a:p>
                      <a:pPr algn="just">
                        <a:spcAft>
                          <a:spcPts val="0"/>
                        </a:spcAft>
                      </a:pPr>
                      <a:r>
                        <a:rPr lang="en-US" sz="1050" kern="100">
                          <a:effectLst/>
                        </a:rPr>
                        <a:t>Histogram Distance</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0.0020</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0.0037</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0.5347</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0.9157</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0.0021</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0.0027</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0.5950</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0.7402</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473846647"/>
                  </a:ext>
                </a:extLst>
              </a:tr>
              <a:tr h="149745">
                <a:tc>
                  <a:txBody>
                    <a:bodyPr/>
                    <a:lstStyle/>
                    <a:p>
                      <a:pPr algn="just">
                        <a:spcAft>
                          <a:spcPts val="0"/>
                        </a:spcAft>
                      </a:pPr>
                      <a:r>
                        <a:rPr lang="en-US" sz="1050" kern="100">
                          <a:effectLst/>
                        </a:rPr>
                        <a:t>Time(s)</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0.0015</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0.0073</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0.8397</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0.6473</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0.0015</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0.0068</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1.1036</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dirty="0">
                          <a:effectLst/>
                        </a:rPr>
                        <a:t>0.8675</a:t>
                      </a:r>
                      <a:endParaRPr lang="zh-CN" sz="1050" kern="1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3013539544"/>
                  </a:ext>
                </a:extLst>
              </a:tr>
            </a:tbl>
          </a:graphicData>
        </a:graphic>
      </p:graphicFrame>
      <p:graphicFrame>
        <p:nvGraphicFramePr>
          <p:cNvPr id="5" name="表格 4"/>
          <p:cNvGraphicFramePr>
            <a:graphicFrameLocks noGrp="1"/>
          </p:cNvGraphicFramePr>
          <p:nvPr>
            <p:extLst>
              <p:ext uri="{D42A27DB-BD31-4B8C-83A1-F6EECF244321}">
                <p14:modId xmlns:p14="http://schemas.microsoft.com/office/powerpoint/2010/main" val="4252831353"/>
              </p:ext>
            </p:extLst>
          </p:nvPr>
        </p:nvGraphicFramePr>
        <p:xfrm>
          <a:off x="4803713" y="2672493"/>
          <a:ext cx="6864032" cy="1179836"/>
        </p:xfrm>
        <a:graphic>
          <a:graphicData uri="http://schemas.openxmlformats.org/drawingml/2006/table">
            <a:tbl>
              <a:tblPr firstRow="1" firstCol="1" bandRow="1">
                <a:tableStyleId>{5C22544A-7EE6-4342-B048-85BDC9FD1C3A}</a:tableStyleId>
              </a:tblPr>
              <a:tblGrid>
                <a:gridCol w="872439">
                  <a:extLst>
                    <a:ext uri="{9D8B030D-6E8A-4147-A177-3AD203B41FA5}">
                      <a16:colId xmlns:a16="http://schemas.microsoft.com/office/drawing/2014/main" val="1227962863"/>
                    </a:ext>
                  </a:extLst>
                </a:gridCol>
                <a:gridCol w="748257">
                  <a:extLst>
                    <a:ext uri="{9D8B030D-6E8A-4147-A177-3AD203B41FA5}">
                      <a16:colId xmlns:a16="http://schemas.microsoft.com/office/drawing/2014/main" val="3084084728"/>
                    </a:ext>
                  </a:extLst>
                </a:gridCol>
                <a:gridCol w="749048">
                  <a:extLst>
                    <a:ext uri="{9D8B030D-6E8A-4147-A177-3AD203B41FA5}">
                      <a16:colId xmlns:a16="http://schemas.microsoft.com/office/drawing/2014/main" val="477862824"/>
                    </a:ext>
                  </a:extLst>
                </a:gridCol>
                <a:gridCol w="749048">
                  <a:extLst>
                    <a:ext uri="{9D8B030D-6E8A-4147-A177-3AD203B41FA5}">
                      <a16:colId xmlns:a16="http://schemas.microsoft.com/office/drawing/2014/main" val="1194256693"/>
                    </a:ext>
                  </a:extLst>
                </a:gridCol>
                <a:gridCol w="749048">
                  <a:extLst>
                    <a:ext uri="{9D8B030D-6E8A-4147-A177-3AD203B41FA5}">
                      <a16:colId xmlns:a16="http://schemas.microsoft.com/office/drawing/2014/main" val="1282513080"/>
                    </a:ext>
                  </a:extLst>
                </a:gridCol>
                <a:gridCol w="749048">
                  <a:extLst>
                    <a:ext uri="{9D8B030D-6E8A-4147-A177-3AD203B41FA5}">
                      <a16:colId xmlns:a16="http://schemas.microsoft.com/office/drawing/2014/main" val="2530992413"/>
                    </a:ext>
                  </a:extLst>
                </a:gridCol>
                <a:gridCol w="749048">
                  <a:extLst>
                    <a:ext uri="{9D8B030D-6E8A-4147-A177-3AD203B41FA5}">
                      <a16:colId xmlns:a16="http://schemas.microsoft.com/office/drawing/2014/main" val="763890676"/>
                    </a:ext>
                  </a:extLst>
                </a:gridCol>
                <a:gridCol w="749048">
                  <a:extLst>
                    <a:ext uri="{9D8B030D-6E8A-4147-A177-3AD203B41FA5}">
                      <a16:colId xmlns:a16="http://schemas.microsoft.com/office/drawing/2014/main" val="17608880"/>
                    </a:ext>
                  </a:extLst>
                </a:gridCol>
                <a:gridCol w="749048">
                  <a:extLst>
                    <a:ext uri="{9D8B030D-6E8A-4147-A177-3AD203B41FA5}">
                      <a16:colId xmlns:a16="http://schemas.microsoft.com/office/drawing/2014/main" val="3051238474"/>
                    </a:ext>
                  </a:extLst>
                </a:gridCol>
              </a:tblGrid>
              <a:tr h="168548">
                <a:tc rowSpan="2">
                  <a:txBody>
                    <a:bodyPr/>
                    <a:lstStyle/>
                    <a:p>
                      <a:pPr algn="just">
                        <a:spcAft>
                          <a:spcPts val="0"/>
                        </a:spcAft>
                      </a:pPr>
                      <a:r>
                        <a:rPr lang="zh-CN" sz="1050" kern="100">
                          <a:effectLst/>
                        </a:rPr>
                        <a:t>量化指标</a:t>
                      </a:r>
                      <a:endParaRPr lang="zh-CN" sz="1050" kern="100">
                        <a:effectLst/>
                        <a:latin typeface="Times New Roman" panose="02020603050405020304" pitchFamily="18" charset="0"/>
                        <a:ea typeface="宋体" panose="02010600030101010101" pitchFamily="2" charset="-122"/>
                      </a:endParaRPr>
                    </a:p>
                  </a:txBody>
                  <a:tcPr marL="68580" marR="68580" marT="0" marB="0"/>
                </a:tc>
                <a:tc gridSpan="4">
                  <a:txBody>
                    <a:bodyPr/>
                    <a:lstStyle/>
                    <a:p>
                      <a:pPr algn="just">
                        <a:spcAft>
                          <a:spcPts val="0"/>
                        </a:spcAft>
                      </a:pPr>
                      <a:r>
                        <a:rPr lang="en-US" sz="1050" kern="100">
                          <a:effectLst/>
                        </a:rPr>
                        <a:t>cameraman.tif</a:t>
                      </a:r>
                      <a:endParaRPr lang="zh-CN" sz="1050" kern="100">
                        <a:effectLst/>
                        <a:latin typeface="Times New Roman" panose="02020603050405020304" pitchFamily="18" charset="0"/>
                        <a:ea typeface="宋体" panose="02010600030101010101" pitchFamily="2" charset="-122"/>
                      </a:endParaRPr>
                    </a:p>
                  </a:txBody>
                  <a:tcPr marL="68580" marR="68580" marT="0" marB="0"/>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gridSpan="4">
                  <a:txBody>
                    <a:bodyPr/>
                    <a:lstStyle/>
                    <a:p>
                      <a:pPr algn="just">
                        <a:spcAft>
                          <a:spcPts val="0"/>
                        </a:spcAft>
                      </a:pPr>
                      <a:r>
                        <a:rPr lang="en-US" sz="1050" kern="100">
                          <a:effectLst/>
                        </a:rPr>
                        <a:t>lena.jpg</a:t>
                      </a:r>
                      <a:endParaRPr lang="zh-CN" sz="1050" kern="100">
                        <a:effectLst/>
                        <a:latin typeface="Times New Roman" panose="02020603050405020304" pitchFamily="18" charset="0"/>
                        <a:ea typeface="宋体" panose="02010600030101010101" pitchFamily="2" charset="-122"/>
                      </a:endParaRPr>
                    </a:p>
                  </a:txBody>
                  <a:tcPr marL="68580" marR="68580" marT="0" marB="0"/>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3560225052"/>
                  </a:ext>
                </a:extLst>
              </a:tr>
              <a:tr h="168548">
                <a:tc vMerge="1">
                  <a:txBody>
                    <a:bodyPr/>
                    <a:lstStyle/>
                    <a:p>
                      <a:endParaRPr lang="zh-CN" altLang="en-US"/>
                    </a:p>
                  </a:txBody>
                  <a:tcPr/>
                </a:tc>
                <a:tc>
                  <a:txBody>
                    <a:bodyPr/>
                    <a:lstStyle/>
                    <a:p>
                      <a:pPr algn="just">
                        <a:spcAft>
                          <a:spcPts val="0"/>
                        </a:spcAft>
                      </a:pPr>
                      <a:r>
                        <a:rPr lang="en-US" sz="1050" kern="100">
                          <a:effectLst/>
                        </a:rPr>
                        <a:t>SAF</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SMF</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AMF</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PA</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SAF</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SMF</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AMF</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PA</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3354637920"/>
                  </a:ext>
                </a:extLst>
              </a:tr>
              <a:tr h="168548">
                <a:tc>
                  <a:txBody>
                    <a:bodyPr/>
                    <a:lstStyle/>
                    <a:p>
                      <a:pPr algn="just">
                        <a:spcAft>
                          <a:spcPts val="0"/>
                        </a:spcAft>
                      </a:pPr>
                      <a:r>
                        <a:rPr lang="en-US" sz="1050" kern="100">
                          <a:effectLst/>
                        </a:rPr>
                        <a:t>FSIM</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0.0991</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0.1092</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0.8896</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0.9791</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0.0976</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0.0996</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0.8648</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0.9875</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545917965"/>
                  </a:ext>
                </a:extLst>
              </a:tr>
              <a:tr h="168548">
                <a:tc>
                  <a:txBody>
                    <a:bodyPr/>
                    <a:lstStyle/>
                    <a:p>
                      <a:pPr algn="just">
                        <a:spcAft>
                          <a:spcPts val="0"/>
                        </a:spcAft>
                      </a:pPr>
                      <a:r>
                        <a:rPr lang="en-US" sz="1050" kern="100">
                          <a:effectLst/>
                        </a:rPr>
                        <a:t>SSIM</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0.0000</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0.0000</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0.0656</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0.7388</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0.0000</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0.0000</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0.0827</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0.7511</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3809055759"/>
                  </a:ext>
                </a:extLst>
              </a:tr>
              <a:tr h="337096">
                <a:tc>
                  <a:txBody>
                    <a:bodyPr/>
                    <a:lstStyle/>
                    <a:p>
                      <a:pPr algn="just">
                        <a:spcAft>
                          <a:spcPts val="0"/>
                        </a:spcAft>
                      </a:pPr>
                      <a:r>
                        <a:rPr lang="en-US" sz="1050" kern="100">
                          <a:effectLst/>
                        </a:rPr>
                        <a:t>Histogram Distance</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0.0021</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0.0039</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0.4724</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0.8252</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dirty="0">
                          <a:effectLst/>
                        </a:rPr>
                        <a:t>0.0020</a:t>
                      </a:r>
                      <a:endParaRPr lang="zh-CN" sz="1050" kern="100" dirty="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0.0027</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0.5256</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0.7644</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879393601"/>
                  </a:ext>
                </a:extLst>
              </a:tr>
              <a:tr h="168548">
                <a:tc>
                  <a:txBody>
                    <a:bodyPr/>
                    <a:lstStyle/>
                    <a:p>
                      <a:pPr algn="just">
                        <a:spcAft>
                          <a:spcPts val="0"/>
                        </a:spcAft>
                      </a:pPr>
                      <a:r>
                        <a:rPr lang="en-US" sz="1050" kern="100">
                          <a:effectLst/>
                        </a:rPr>
                        <a:t>Time(s)</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0.0047</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0.0081</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0.8667</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0.6543</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0.0016</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0.0063</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1.2765</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dirty="0">
                          <a:effectLst/>
                        </a:rPr>
                        <a:t>1.0644</a:t>
                      </a:r>
                      <a:endParaRPr lang="zh-CN" sz="1050" kern="1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690848357"/>
                  </a:ext>
                </a:extLst>
              </a:tr>
            </a:tbl>
          </a:graphicData>
        </a:graphic>
      </p:graphicFrame>
      <p:graphicFrame>
        <p:nvGraphicFramePr>
          <p:cNvPr id="6" name="表格 5"/>
          <p:cNvGraphicFramePr>
            <a:graphicFrameLocks noGrp="1"/>
          </p:cNvGraphicFramePr>
          <p:nvPr>
            <p:extLst>
              <p:ext uri="{D42A27DB-BD31-4B8C-83A1-F6EECF244321}">
                <p14:modId xmlns:p14="http://schemas.microsoft.com/office/powerpoint/2010/main" val="2737912285"/>
              </p:ext>
            </p:extLst>
          </p:nvPr>
        </p:nvGraphicFramePr>
        <p:xfrm>
          <a:off x="4803713" y="4056342"/>
          <a:ext cx="6864032" cy="1161833"/>
        </p:xfrm>
        <a:graphic>
          <a:graphicData uri="http://schemas.openxmlformats.org/drawingml/2006/table">
            <a:tbl>
              <a:tblPr firstRow="1" firstCol="1" bandRow="1">
                <a:tableStyleId>{5C22544A-7EE6-4342-B048-85BDC9FD1C3A}</a:tableStyleId>
              </a:tblPr>
              <a:tblGrid>
                <a:gridCol w="872439">
                  <a:extLst>
                    <a:ext uri="{9D8B030D-6E8A-4147-A177-3AD203B41FA5}">
                      <a16:colId xmlns:a16="http://schemas.microsoft.com/office/drawing/2014/main" val="2247801081"/>
                    </a:ext>
                  </a:extLst>
                </a:gridCol>
                <a:gridCol w="748257">
                  <a:extLst>
                    <a:ext uri="{9D8B030D-6E8A-4147-A177-3AD203B41FA5}">
                      <a16:colId xmlns:a16="http://schemas.microsoft.com/office/drawing/2014/main" val="2400768299"/>
                    </a:ext>
                  </a:extLst>
                </a:gridCol>
                <a:gridCol w="749048">
                  <a:extLst>
                    <a:ext uri="{9D8B030D-6E8A-4147-A177-3AD203B41FA5}">
                      <a16:colId xmlns:a16="http://schemas.microsoft.com/office/drawing/2014/main" val="1532674442"/>
                    </a:ext>
                  </a:extLst>
                </a:gridCol>
                <a:gridCol w="749048">
                  <a:extLst>
                    <a:ext uri="{9D8B030D-6E8A-4147-A177-3AD203B41FA5}">
                      <a16:colId xmlns:a16="http://schemas.microsoft.com/office/drawing/2014/main" val="2609522340"/>
                    </a:ext>
                  </a:extLst>
                </a:gridCol>
                <a:gridCol w="749048">
                  <a:extLst>
                    <a:ext uri="{9D8B030D-6E8A-4147-A177-3AD203B41FA5}">
                      <a16:colId xmlns:a16="http://schemas.microsoft.com/office/drawing/2014/main" val="2639116483"/>
                    </a:ext>
                  </a:extLst>
                </a:gridCol>
                <a:gridCol w="749048">
                  <a:extLst>
                    <a:ext uri="{9D8B030D-6E8A-4147-A177-3AD203B41FA5}">
                      <a16:colId xmlns:a16="http://schemas.microsoft.com/office/drawing/2014/main" val="982362835"/>
                    </a:ext>
                  </a:extLst>
                </a:gridCol>
                <a:gridCol w="749048">
                  <a:extLst>
                    <a:ext uri="{9D8B030D-6E8A-4147-A177-3AD203B41FA5}">
                      <a16:colId xmlns:a16="http://schemas.microsoft.com/office/drawing/2014/main" val="321922666"/>
                    </a:ext>
                  </a:extLst>
                </a:gridCol>
                <a:gridCol w="749048">
                  <a:extLst>
                    <a:ext uri="{9D8B030D-6E8A-4147-A177-3AD203B41FA5}">
                      <a16:colId xmlns:a16="http://schemas.microsoft.com/office/drawing/2014/main" val="8496306"/>
                    </a:ext>
                  </a:extLst>
                </a:gridCol>
                <a:gridCol w="749048">
                  <a:extLst>
                    <a:ext uri="{9D8B030D-6E8A-4147-A177-3AD203B41FA5}">
                      <a16:colId xmlns:a16="http://schemas.microsoft.com/office/drawing/2014/main" val="187058833"/>
                    </a:ext>
                  </a:extLst>
                </a:gridCol>
              </a:tblGrid>
              <a:tr h="165976">
                <a:tc rowSpan="2">
                  <a:txBody>
                    <a:bodyPr/>
                    <a:lstStyle/>
                    <a:p>
                      <a:pPr algn="just">
                        <a:spcAft>
                          <a:spcPts val="0"/>
                        </a:spcAft>
                      </a:pPr>
                      <a:r>
                        <a:rPr lang="zh-CN" sz="1050" kern="100">
                          <a:effectLst/>
                        </a:rPr>
                        <a:t>量化指标</a:t>
                      </a:r>
                      <a:endParaRPr lang="zh-CN" sz="1050" kern="100">
                        <a:effectLst/>
                        <a:latin typeface="Times New Roman" panose="02020603050405020304" pitchFamily="18" charset="0"/>
                        <a:ea typeface="宋体" panose="02010600030101010101" pitchFamily="2" charset="-122"/>
                      </a:endParaRPr>
                    </a:p>
                  </a:txBody>
                  <a:tcPr marL="68580" marR="68580" marT="0" marB="0"/>
                </a:tc>
                <a:tc gridSpan="4">
                  <a:txBody>
                    <a:bodyPr/>
                    <a:lstStyle/>
                    <a:p>
                      <a:pPr algn="just">
                        <a:spcAft>
                          <a:spcPts val="0"/>
                        </a:spcAft>
                      </a:pPr>
                      <a:r>
                        <a:rPr lang="en-US" sz="1050" kern="100" dirty="0" err="1">
                          <a:effectLst/>
                        </a:rPr>
                        <a:t>cameraman.tif</a:t>
                      </a:r>
                      <a:endParaRPr lang="zh-CN" sz="1050" kern="100" dirty="0">
                        <a:effectLst/>
                        <a:latin typeface="Times New Roman" panose="02020603050405020304" pitchFamily="18" charset="0"/>
                        <a:ea typeface="宋体" panose="02010600030101010101" pitchFamily="2" charset="-122"/>
                      </a:endParaRPr>
                    </a:p>
                  </a:txBody>
                  <a:tcPr marL="68580" marR="68580" marT="0" marB="0"/>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gridSpan="4">
                  <a:txBody>
                    <a:bodyPr/>
                    <a:lstStyle/>
                    <a:p>
                      <a:pPr algn="just">
                        <a:spcAft>
                          <a:spcPts val="0"/>
                        </a:spcAft>
                      </a:pPr>
                      <a:r>
                        <a:rPr lang="en-US" sz="1050" kern="100">
                          <a:effectLst/>
                        </a:rPr>
                        <a:t>lena.jpg</a:t>
                      </a:r>
                      <a:endParaRPr lang="zh-CN" sz="1050" kern="100">
                        <a:effectLst/>
                        <a:latin typeface="Times New Roman" panose="02020603050405020304" pitchFamily="18" charset="0"/>
                        <a:ea typeface="宋体" panose="02010600030101010101" pitchFamily="2" charset="-122"/>
                      </a:endParaRPr>
                    </a:p>
                  </a:txBody>
                  <a:tcPr marL="68580" marR="68580" marT="0" marB="0"/>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3363824201"/>
                  </a:ext>
                </a:extLst>
              </a:tr>
              <a:tr h="165976">
                <a:tc vMerge="1">
                  <a:txBody>
                    <a:bodyPr/>
                    <a:lstStyle/>
                    <a:p>
                      <a:endParaRPr lang="zh-CN" altLang="en-US"/>
                    </a:p>
                  </a:txBody>
                  <a:tcPr/>
                </a:tc>
                <a:tc>
                  <a:txBody>
                    <a:bodyPr/>
                    <a:lstStyle/>
                    <a:p>
                      <a:pPr algn="just">
                        <a:spcAft>
                          <a:spcPts val="0"/>
                        </a:spcAft>
                      </a:pPr>
                      <a:r>
                        <a:rPr lang="en-US" sz="1050" kern="100">
                          <a:effectLst/>
                        </a:rPr>
                        <a:t>SAF</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SMF</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AMF</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PA</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SAF</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SMF</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AMF</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PA</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3573658243"/>
                  </a:ext>
                </a:extLst>
              </a:tr>
              <a:tr h="165976">
                <a:tc>
                  <a:txBody>
                    <a:bodyPr/>
                    <a:lstStyle/>
                    <a:p>
                      <a:pPr algn="just">
                        <a:spcAft>
                          <a:spcPts val="0"/>
                        </a:spcAft>
                      </a:pPr>
                      <a:r>
                        <a:rPr lang="en-US" sz="1050" kern="100" dirty="0">
                          <a:effectLst/>
                        </a:rPr>
                        <a:t>FSIM</a:t>
                      </a:r>
                      <a:endParaRPr lang="zh-CN" sz="1050" kern="100" dirty="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0.0961</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0.1278</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0.8675</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0.9729</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0.0949</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0.1149</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0.8401</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0.9825</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268951703"/>
                  </a:ext>
                </a:extLst>
              </a:tr>
              <a:tr h="165976">
                <a:tc>
                  <a:txBody>
                    <a:bodyPr/>
                    <a:lstStyle/>
                    <a:p>
                      <a:pPr algn="just">
                        <a:spcAft>
                          <a:spcPts val="0"/>
                        </a:spcAft>
                      </a:pPr>
                      <a:r>
                        <a:rPr lang="en-US" sz="1050" kern="100">
                          <a:effectLst/>
                        </a:rPr>
                        <a:t>SSIM</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0.0000</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0.0000</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0.0334</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0.6891</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dirty="0">
                          <a:effectLst/>
                        </a:rPr>
                        <a:t>0.0000</a:t>
                      </a:r>
                      <a:endParaRPr lang="zh-CN" sz="1050" kern="100" dirty="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0.0000</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0.0422</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0.6946</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640849458"/>
                  </a:ext>
                </a:extLst>
              </a:tr>
              <a:tr h="331953">
                <a:tc>
                  <a:txBody>
                    <a:bodyPr/>
                    <a:lstStyle/>
                    <a:p>
                      <a:pPr algn="just">
                        <a:spcAft>
                          <a:spcPts val="0"/>
                        </a:spcAft>
                      </a:pPr>
                      <a:r>
                        <a:rPr lang="en-US" sz="1050" kern="100">
                          <a:effectLst/>
                        </a:rPr>
                        <a:t>Histogram Distance</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0.0021</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0.0040</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0.3914</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0.8186</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0.0020</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0.0027</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0.4333</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0.7269</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754536062"/>
                  </a:ext>
                </a:extLst>
              </a:tr>
              <a:tr h="165976">
                <a:tc>
                  <a:txBody>
                    <a:bodyPr/>
                    <a:lstStyle/>
                    <a:p>
                      <a:pPr algn="just">
                        <a:spcAft>
                          <a:spcPts val="0"/>
                        </a:spcAft>
                      </a:pPr>
                      <a:r>
                        <a:rPr lang="en-US" sz="1050" kern="100">
                          <a:effectLst/>
                        </a:rPr>
                        <a:t>Time(s)</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0.0009</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0.0060</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0.6527</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0.5127</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0.0015</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0.0061</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1.2712</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dirty="0">
                          <a:effectLst/>
                        </a:rPr>
                        <a:t>1.0373</a:t>
                      </a:r>
                      <a:endParaRPr lang="zh-CN" sz="1050" kern="1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3488754726"/>
                  </a:ext>
                </a:extLst>
              </a:tr>
            </a:tbl>
          </a:graphicData>
        </a:graphic>
      </p:graphicFrame>
      <p:graphicFrame>
        <p:nvGraphicFramePr>
          <p:cNvPr id="7" name="表格 6"/>
          <p:cNvGraphicFramePr>
            <a:graphicFrameLocks noGrp="1"/>
          </p:cNvGraphicFramePr>
          <p:nvPr>
            <p:extLst>
              <p:ext uri="{D42A27DB-BD31-4B8C-83A1-F6EECF244321}">
                <p14:modId xmlns:p14="http://schemas.microsoft.com/office/powerpoint/2010/main" val="4062773062"/>
              </p:ext>
            </p:extLst>
          </p:nvPr>
        </p:nvGraphicFramePr>
        <p:xfrm>
          <a:off x="4803713" y="5422188"/>
          <a:ext cx="6864032" cy="1120140"/>
        </p:xfrm>
        <a:graphic>
          <a:graphicData uri="http://schemas.openxmlformats.org/drawingml/2006/table">
            <a:tbl>
              <a:tblPr firstRow="1" firstCol="1" bandRow="1">
                <a:tableStyleId>{5C22544A-7EE6-4342-B048-85BDC9FD1C3A}</a:tableStyleId>
              </a:tblPr>
              <a:tblGrid>
                <a:gridCol w="872439">
                  <a:extLst>
                    <a:ext uri="{9D8B030D-6E8A-4147-A177-3AD203B41FA5}">
                      <a16:colId xmlns:a16="http://schemas.microsoft.com/office/drawing/2014/main" val="2946450945"/>
                    </a:ext>
                  </a:extLst>
                </a:gridCol>
                <a:gridCol w="748257">
                  <a:extLst>
                    <a:ext uri="{9D8B030D-6E8A-4147-A177-3AD203B41FA5}">
                      <a16:colId xmlns:a16="http://schemas.microsoft.com/office/drawing/2014/main" val="3238684255"/>
                    </a:ext>
                  </a:extLst>
                </a:gridCol>
                <a:gridCol w="749048">
                  <a:extLst>
                    <a:ext uri="{9D8B030D-6E8A-4147-A177-3AD203B41FA5}">
                      <a16:colId xmlns:a16="http://schemas.microsoft.com/office/drawing/2014/main" val="965316631"/>
                    </a:ext>
                  </a:extLst>
                </a:gridCol>
                <a:gridCol w="749048">
                  <a:extLst>
                    <a:ext uri="{9D8B030D-6E8A-4147-A177-3AD203B41FA5}">
                      <a16:colId xmlns:a16="http://schemas.microsoft.com/office/drawing/2014/main" val="423951308"/>
                    </a:ext>
                  </a:extLst>
                </a:gridCol>
                <a:gridCol w="749048">
                  <a:extLst>
                    <a:ext uri="{9D8B030D-6E8A-4147-A177-3AD203B41FA5}">
                      <a16:colId xmlns:a16="http://schemas.microsoft.com/office/drawing/2014/main" val="1066004490"/>
                    </a:ext>
                  </a:extLst>
                </a:gridCol>
                <a:gridCol w="749048">
                  <a:extLst>
                    <a:ext uri="{9D8B030D-6E8A-4147-A177-3AD203B41FA5}">
                      <a16:colId xmlns:a16="http://schemas.microsoft.com/office/drawing/2014/main" val="2030799295"/>
                    </a:ext>
                  </a:extLst>
                </a:gridCol>
                <a:gridCol w="749048">
                  <a:extLst>
                    <a:ext uri="{9D8B030D-6E8A-4147-A177-3AD203B41FA5}">
                      <a16:colId xmlns:a16="http://schemas.microsoft.com/office/drawing/2014/main" val="2224171389"/>
                    </a:ext>
                  </a:extLst>
                </a:gridCol>
                <a:gridCol w="749048">
                  <a:extLst>
                    <a:ext uri="{9D8B030D-6E8A-4147-A177-3AD203B41FA5}">
                      <a16:colId xmlns:a16="http://schemas.microsoft.com/office/drawing/2014/main" val="2884452120"/>
                    </a:ext>
                  </a:extLst>
                </a:gridCol>
                <a:gridCol w="749048">
                  <a:extLst>
                    <a:ext uri="{9D8B030D-6E8A-4147-A177-3AD203B41FA5}">
                      <a16:colId xmlns:a16="http://schemas.microsoft.com/office/drawing/2014/main" val="534968565"/>
                    </a:ext>
                  </a:extLst>
                </a:gridCol>
              </a:tblGrid>
              <a:tr h="0">
                <a:tc rowSpan="2">
                  <a:txBody>
                    <a:bodyPr/>
                    <a:lstStyle/>
                    <a:p>
                      <a:pPr algn="just">
                        <a:spcAft>
                          <a:spcPts val="0"/>
                        </a:spcAft>
                      </a:pPr>
                      <a:r>
                        <a:rPr lang="zh-CN" sz="1050" kern="100">
                          <a:effectLst/>
                        </a:rPr>
                        <a:t>量化指标</a:t>
                      </a:r>
                      <a:endParaRPr lang="zh-CN" sz="1050" kern="100">
                        <a:effectLst/>
                        <a:latin typeface="Times New Roman" panose="02020603050405020304" pitchFamily="18" charset="0"/>
                        <a:ea typeface="宋体" panose="02010600030101010101" pitchFamily="2" charset="-122"/>
                      </a:endParaRPr>
                    </a:p>
                  </a:txBody>
                  <a:tcPr marL="68580" marR="68580" marT="0" marB="0"/>
                </a:tc>
                <a:tc gridSpan="4">
                  <a:txBody>
                    <a:bodyPr/>
                    <a:lstStyle/>
                    <a:p>
                      <a:pPr algn="just">
                        <a:spcAft>
                          <a:spcPts val="0"/>
                        </a:spcAft>
                      </a:pPr>
                      <a:r>
                        <a:rPr lang="en-US" sz="1050" kern="100">
                          <a:effectLst/>
                        </a:rPr>
                        <a:t>cameraman.tif</a:t>
                      </a:r>
                      <a:endParaRPr lang="zh-CN" sz="1050" kern="100">
                        <a:effectLst/>
                        <a:latin typeface="Times New Roman" panose="02020603050405020304" pitchFamily="18" charset="0"/>
                        <a:ea typeface="宋体" panose="02010600030101010101" pitchFamily="2" charset="-122"/>
                      </a:endParaRPr>
                    </a:p>
                  </a:txBody>
                  <a:tcPr marL="68580" marR="68580" marT="0" marB="0"/>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gridSpan="4">
                  <a:txBody>
                    <a:bodyPr/>
                    <a:lstStyle/>
                    <a:p>
                      <a:pPr algn="just">
                        <a:spcAft>
                          <a:spcPts val="0"/>
                        </a:spcAft>
                      </a:pPr>
                      <a:r>
                        <a:rPr lang="en-US" sz="1050" kern="100">
                          <a:effectLst/>
                        </a:rPr>
                        <a:t>lena.jpg</a:t>
                      </a:r>
                      <a:endParaRPr lang="zh-CN" sz="1050" kern="100">
                        <a:effectLst/>
                        <a:latin typeface="Times New Roman" panose="02020603050405020304" pitchFamily="18" charset="0"/>
                        <a:ea typeface="宋体" panose="02010600030101010101" pitchFamily="2" charset="-122"/>
                      </a:endParaRPr>
                    </a:p>
                  </a:txBody>
                  <a:tcPr marL="68580" marR="68580" marT="0" marB="0"/>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1232077373"/>
                  </a:ext>
                </a:extLst>
              </a:tr>
              <a:tr h="0">
                <a:tc vMerge="1">
                  <a:txBody>
                    <a:bodyPr/>
                    <a:lstStyle/>
                    <a:p>
                      <a:endParaRPr lang="zh-CN" altLang="en-US"/>
                    </a:p>
                  </a:txBody>
                  <a:tcPr/>
                </a:tc>
                <a:tc>
                  <a:txBody>
                    <a:bodyPr/>
                    <a:lstStyle/>
                    <a:p>
                      <a:pPr algn="just">
                        <a:spcAft>
                          <a:spcPts val="0"/>
                        </a:spcAft>
                      </a:pPr>
                      <a:r>
                        <a:rPr lang="en-US" sz="1050" kern="100">
                          <a:effectLst/>
                        </a:rPr>
                        <a:t>SAF</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SMF</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AMF</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PA</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SAF</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SMF</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AMF</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PA</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3887805609"/>
                  </a:ext>
                </a:extLst>
              </a:tr>
              <a:tr h="0">
                <a:tc>
                  <a:txBody>
                    <a:bodyPr/>
                    <a:lstStyle/>
                    <a:p>
                      <a:pPr algn="just">
                        <a:spcAft>
                          <a:spcPts val="0"/>
                        </a:spcAft>
                      </a:pPr>
                      <a:r>
                        <a:rPr lang="en-US" sz="1050" kern="100">
                          <a:effectLst/>
                        </a:rPr>
                        <a:t>FSIM</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0.0939</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0.1496</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0.8502</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0.9621</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dirty="0">
                          <a:effectLst/>
                        </a:rPr>
                        <a:t>0.0946</a:t>
                      </a:r>
                      <a:endParaRPr lang="zh-CN" sz="1050" kern="100" dirty="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0.1425</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0.8217</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0.9722</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2069902017"/>
                  </a:ext>
                </a:extLst>
              </a:tr>
              <a:tr h="0">
                <a:tc>
                  <a:txBody>
                    <a:bodyPr/>
                    <a:lstStyle/>
                    <a:p>
                      <a:pPr algn="just">
                        <a:spcAft>
                          <a:spcPts val="0"/>
                        </a:spcAft>
                      </a:pPr>
                      <a:r>
                        <a:rPr lang="en-US" sz="1050" kern="100">
                          <a:effectLst/>
                        </a:rPr>
                        <a:t>SSIM</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0.0000</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0.0000</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0.0159</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0.6093</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0.0000</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0.0000</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0.0195</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0.6099</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409031946"/>
                  </a:ext>
                </a:extLst>
              </a:tr>
              <a:tr h="0">
                <a:tc>
                  <a:txBody>
                    <a:bodyPr/>
                    <a:lstStyle/>
                    <a:p>
                      <a:pPr algn="just">
                        <a:spcAft>
                          <a:spcPts val="0"/>
                        </a:spcAft>
                      </a:pPr>
                      <a:r>
                        <a:rPr lang="en-US" sz="1050" kern="100">
                          <a:effectLst/>
                        </a:rPr>
                        <a:t>Histogram Distance</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0.0021</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0.0041</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0.2766</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0.6352</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0.0020</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0.0028</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0.3001</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0.7262</a:t>
                      </a:r>
                      <a:endParaRPr lang="zh-CN" sz="105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436872394"/>
                  </a:ext>
                </a:extLst>
              </a:tr>
              <a:tr h="0">
                <a:tc>
                  <a:txBody>
                    <a:bodyPr/>
                    <a:lstStyle/>
                    <a:p>
                      <a:pPr algn="just">
                        <a:spcAft>
                          <a:spcPts val="0"/>
                        </a:spcAft>
                      </a:pPr>
                      <a:r>
                        <a:rPr lang="en-US" sz="1050" kern="100">
                          <a:effectLst/>
                        </a:rPr>
                        <a:t>Time(s)</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0.0016</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0.0064</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1.1198</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0.9507</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0.0015</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0.0055</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a:effectLst/>
                        </a:rPr>
                        <a:t>1.3139</a:t>
                      </a:r>
                      <a:endParaRPr lang="zh-CN" sz="1050" kern="100">
                        <a:effectLst/>
                        <a:latin typeface="Times New Roman" panose="02020603050405020304" pitchFamily="18" charset="0"/>
                        <a:ea typeface="宋体" panose="02010600030101010101" pitchFamily="2" charset="-122"/>
                      </a:endParaRPr>
                    </a:p>
                  </a:txBody>
                  <a:tcPr marL="68580" marR="68580" marT="0" marB="0"/>
                </a:tc>
                <a:tc>
                  <a:txBody>
                    <a:bodyPr/>
                    <a:lstStyle/>
                    <a:p>
                      <a:pPr algn="just">
                        <a:spcAft>
                          <a:spcPts val="0"/>
                        </a:spcAft>
                      </a:pPr>
                      <a:r>
                        <a:rPr lang="en-US" sz="1050" kern="100" dirty="0">
                          <a:effectLst/>
                        </a:rPr>
                        <a:t>1.0533</a:t>
                      </a:r>
                      <a:endParaRPr lang="zh-CN" sz="1050" kern="1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3543867598"/>
                  </a:ext>
                </a:extLst>
              </a:tr>
            </a:tbl>
          </a:graphicData>
        </a:graphic>
      </p:graphicFrame>
      <p:sp>
        <p:nvSpPr>
          <p:cNvPr id="8" name="文本框 7"/>
          <p:cNvSpPr txBox="1"/>
          <p:nvPr/>
        </p:nvSpPr>
        <p:spPr>
          <a:xfrm>
            <a:off x="4183030" y="1718427"/>
            <a:ext cx="620683" cy="369332"/>
          </a:xfrm>
          <a:prstGeom prst="rect">
            <a:avLst/>
          </a:prstGeom>
          <a:noFill/>
        </p:spPr>
        <p:txBody>
          <a:bodyPr wrap="none" rtlCol="0">
            <a:spAutoFit/>
          </a:bodyPr>
          <a:lstStyle/>
          <a:p>
            <a:r>
              <a:rPr lang="en-US" altLang="zh-CN" dirty="0" smtClean="0"/>
              <a:t>80%</a:t>
            </a:r>
            <a:endParaRPr lang="zh-CN" altLang="en-US" dirty="0"/>
          </a:p>
        </p:txBody>
      </p:sp>
      <p:sp>
        <p:nvSpPr>
          <p:cNvPr id="9" name="文本框 8"/>
          <p:cNvSpPr txBox="1"/>
          <p:nvPr/>
        </p:nvSpPr>
        <p:spPr>
          <a:xfrm>
            <a:off x="4183029" y="3072190"/>
            <a:ext cx="620683" cy="369332"/>
          </a:xfrm>
          <a:prstGeom prst="rect">
            <a:avLst/>
          </a:prstGeom>
          <a:noFill/>
        </p:spPr>
        <p:txBody>
          <a:bodyPr wrap="none" rtlCol="0">
            <a:spAutoFit/>
          </a:bodyPr>
          <a:lstStyle/>
          <a:p>
            <a:r>
              <a:rPr lang="en-US" altLang="zh-CN" dirty="0" smtClean="0"/>
              <a:t>85%</a:t>
            </a:r>
            <a:endParaRPr lang="zh-CN" altLang="en-US" dirty="0"/>
          </a:p>
        </p:txBody>
      </p:sp>
      <p:sp>
        <p:nvSpPr>
          <p:cNvPr id="10" name="文本框 9"/>
          <p:cNvSpPr txBox="1"/>
          <p:nvPr/>
        </p:nvSpPr>
        <p:spPr>
          <a:xfrm>
            <a:off x="4183028" y="4429331"/>
            <a:ext cx="620683" cy="369332"/>
          </a:xfrm>
          <a:prstGeom prst="rect">
            <a:avLst/>
          </a:prstGeom>
          <a:noFill/>
        </p:spPr>
        <p:txBody>
          <a:bodyPr wrap="none" rtlCol="0">
            <a:spAutoFit/>
          </a:bodyPr>
          <a:lstStyle/>
          <a:p>
            <a:r>
              <a:rPr lang="en-US" altLang="zh-CN" dirty="0"/>
              <a:t>9</a:t>
            </a:r>
            <a:r>
              <a:rPr lang="en-US" altLang="zh-CN" dirty="0" smtClean="0"/>
              <a:t>0%</a:t>
            </a:r>
            <a:endParaRPr lang="zh-CN" altLang="en-US" dirty="0"/>
          </a:p>
        </p:txBody>
      </p:sp>
      <p:sp>
        <p:nvSpPr>
          <p:cNvPr id="11" name="文本框 10"/>
          <p:cNvSpPr txBox="1"/>
          <p:nvPr/>
        </p:nvSpPr>
        <p:spPr>
          <a:xfrm>
            <a:off x="4183028" y="5794609"/>
            <a:ext cx="620683" cy="369332"/>
          </a:xfrm>
          <a:prstGeom prst="rect">
            <a:avLst/>
          </a:prstGeom>
          <a:noFill/>
        </p:spPr>
        <p:txBody>
          <a:bodyPr wrap="none" rtlCol="0">
            <a:spAutoFit/>
          </a:bodyPr>
          <a:lstStyle/>
          <a:p>
            <a:r>
              <a:rPr lang="en-US" altLang="zh-CN" dirty="0" smtClean="0"/>
              <a:t>95%</a:t>
            </a:r>
            <a:endParaRPr lang="zh-CN" altLang="en-US" dirty="0"/>
          </a:p>
        </p:txBody>
      </p:sp>
    </p:spTree>
    <p:extLst>
      <p:ext uri="{BB962C8B-B14F-4D97-AF65-F5344CB8AC3E}">
        <p14:creationId xmlns:p14="http://schemas.microsoft.com/office/powerpoint/2010/main" val="4150119598"/>
      </p:ext>
    </p:extLst>
  </p:cSld>
  <p:clrMapOvr>
    <a:masterClrMapping/>
  </p:clrMapOvr>
  <p:timing>
    <p:tnLst>
      <p:par>
        <p:cTn id="1" dur="indefinite" restart="never" nodeType="tmRoot"/>
      </p:par>
    </p:tnLst>
  </p:timing>
</p:sld>
</file>

<file path=ppt/theme/theme1.xml><?xml version="1.0" encoding="utf-8"?>
<a:theme xmlns:a="http://schemas.openxmlformats.org/drawingml/2006/main" name="丝状">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219</TotalTime>
  <Words>1297</Words>
  <Application>Microsoft Office PowerPoint</Application>
  <PresentationFormat>宽屏</PresentationFormat>
  <Paragraphs>355</Paragraphs>
  <Slides>14</Slides>
  <Notes>5</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14</vt:i4>
      </vt:variant>
    </vt:vector>
  </HeadingPairs>
  <TitlesOfParts>
    <vt:vector size="22" baseType="lpstr">
      <vt:lpstr>宋体</vt:lpstr>
      <vt:lpstr>幼圆</vt:lpstr>
      <vt:lpstr>Arial</vt:lpstr>
      <vt:lpstr>Calibri</vt:lpstr>
      <vt:lpstr>Century Gothic</vt:lpstr>
      <vt:lpstr>Times New Roman</vt:lpstr>
      <vt:lpstr>Wingdings 3</vt:lpstr>
      <vt:lpstr>丝状</vt:lpstr>
      <vt:lpstr>去除灰度图像高密度椒盐噪声算法研究  </vt:lpstr>
      <vt:lpstr>1.项目简介</vt:lpstr>
      <vt:lpstr>2.相关研究</vt:lpstr>
      <vt:lpstr>3. 算法PA (Proposed Algorithm)</vt:lpstr>
      <vt:lpstr>3. 算法PA (Proposed Algorithm)</vt:lpstr>
      <vt:lpstr>4. 实验结果</vt:lpstr>
      <vt:lpstr>4. 实验结果</vt:lpstr>
      <vt:lpstr>4. 实验结果</vt:lpstr>
      <vt:lpstr>4. 实验结果</vt:lpstr>
      <vt:lpstr>4. 实验结果</vt:lpstr>
      <vt:lpstr>4. 实验结果</vt:lpstr>
      <vt:lpstr>5. 结论</vt:lpstr>
      <vt:lpstr>参考文献</vt:lpstr>
      <vt:lpstr>谢谢倾听！</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去除灰度图像高密度椒盐噪声算法研究  </dc:title>
  <dc:creator>王思琪</dc:creator>
  <cp:lastModifiedBy>岳桐宇</cp:lastModifiedBy>
  <cp:revision>19</cp:revision>
  <dcterms:created xsi:type="dcterms:W3CDTF">2017-02-22T03:42:36Z</dcterms:created>
  <dcterms:modified xsi:type="dcterms:W3CDTF">2017-02-22T07:24:46Z</dcterms:modified>
</cp:coreProperties>
</file>

<file path=docProps/thumbnail.jpeg>
</file>